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428" r:id="rId4"/>
    <p:sldId id="431" r:id="rId6"/>
    <p:sldId id="466" r:id="rId7"/>
    <p:sldId id="435" r:id="rId8"/>
    <p:sldId id="436" r:id="rId9"/>
    <p:sldId id="467" r:id="rId10"/>
    <p:sldId id="519" r:id="rId11"/>
    <p:sldId id="520" r:id="rId12"/>
    <p:sldId id="521" r:id="rId13"/>
    <p:sldId id="468" r:id="rId14"/>
    <p:sldId id="469" r:id="rId15"/>
    <p:sldId id="496" r:id="rId16"/>
    <p:sldId id="497" r:id="rId17"/>
    <p:sldId id="492" r:id="rId18"/>
    <p:sldId id="498" r:id="rId19"/>
    <p:sldId id="513" r:id="rId20"/>
    <p:sldId id="499" r:id="rId21"/>
    <p:sldId id="500" r:id="rId22"/>
    <p:sldId id="501" r:id="rId23"/>
    <p:sldId id="502" r:id="rId24"/>
    <p:sldId id="503" r:id="rId25"/>
    <p:sldId id="504" r:id="rId26"/>
    <p:sldId id="505" r:id="rId27"/>
    <p:sldId id="506" r:id="rId28"/>
    <p:sldId id="507" r:id="rId29"/>
    <p:sldId id="508" r:id="rId30"/>
    <p:sldId id="509" r:id="rId31"/>
    <p:sldId id="510" r:id="rId32"/>
    <p:sldId id="511" r:id="rId33"/>
    <p:sldId id="512" r:id="rId34"/>
    <p:sldId id="456" r:id="rId35"/>
    <p:sldId id="457" r:id="rId36"/>
    <p:sldId id="542" r:id="rId37"/>
    <p:sldId id="543" r:id="rId38"/>
    <p:sldId id="522" r:id="rId39"/>
    <p:sldId id="538" r:id="rId40"/>
    <p:sldId id="537" r:id="rId41"/>
    <p:sldId id="526" r:id="rId42"/>
    <p:sldId id="544" r:id="rId43"/>
    <p:sldId id="545" r:id="rId44"/>
    <p:sldId id="546" r:id="rId45"/>
    <p:sldId id="547" r:id="rId46"/>
    <p:sldId id="548" r:id="rId47"/>
    <p:sldId id="549" r:id="rId48"/>
    <p:sldId id="550" r:id="rId49"/>
    <p:sldId id="551" r:id="rId50"/>
    <p:sldId id="552" r:id="rId51"/>
    <p:sldId id="473" r:id="rId52"/>
    <p:sldId id="518" r:id="rId53"/>
    <p:sldId id="576" r:id="rId54"/>
    <p:sldId id="553" r:id="rId55"/>
    <p:sldId id="554" r:id="rId56"/>
    <p:sldId id="561" r:id="rId57"/>
    <p:sldId id="562" r:id="rId58"/>
    <p:sldId id="563" r:id="rId59"/>
    <p:sldId id="564" r:id="rId60"/>
    <p:sldId id="555" r:id="rId61"/>
    <p:sldId id="556" r:id="rId62"/>
    <p:sldId id="557" r:id="rId63"/>
    <p:sldId id="577" r:id="rId64"/>
    <p:sldId id="560" r:id="rId65"/>
    <p:sldId id="565" r:id="rId66"/>
    <p:sldId id="566" r:id="rId67"/>
    <p:sldId id="567" r:id="rId68"/>
    <p:sldId id="568" r:id="rId69"/>
    <p:sldId id="569" r:id="rId70"/>
    <p:sldId id="570" r:id="rId71"/>
    <p:sldId id="571" r:id="rId72"/>
    <p:sldId id="572" r:id="rId73"/>
    <p:sldId id="573" r:id="rId74"/>
    <p:sldId id="575" r:id="rId75"/>
    <p:sldId id="574" r:id="rId76"/>
    <p:sldId id="458" r:id="rId77"/>
    <p:sldId id="459" r:id="rId78"/>
    <p:sldId id="612" r:id="rId79"/>
    <p:sldId id="608" r:id="rId80"/>
    <p:sldId id="610" r:id="rId81"/>
    <p:sldId id="632" r:id="rId82"/>
    <p:sldId id="633" r:id="rId83"/>
    <p:sldId id="635" r:id="rId84"/>
    <p:sldId id="630" r:id="rId85"/>
    <p:sldId id="631" r:id="rId86"/>
    <p:sldId id="607" r:id="rId87"/>
    <p:sldId id="609" r:id="rId88"/>
    <p:sldId id="603" r:id="rId89"/>
    <p:sldId id="624" r:id="rId90"/>
    <p:sldId id="625" r:id="rId91"/>
    <p:sldId id="614" r:id="rId92"/>
    <p:sldId id="634" r:id="rId93"/>
    <p:sldId id="605" r:id="rId94"/>
    <p:sldId id="615" r:id="rId95"/>
    <p:sldId id="626" r:id="rId96"/>
    <p:sldId id="627" r:id="rId97"/>
    <p:sldId id="539" r:id="rId98"/>
    <p:sldId id="541" r:id="rId99"/>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ECFF"/>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54"/>
    <p:restoredTop sz="86207" autoAdjust="0"/>
  </p:normalViewPr>
  <p:slideViewPr>
    <p:cSldViewPr showGuides="1">
      <p:cViewPr varScale="1">
        <p:scale>
          <a:sx n="54" d="100"/>
          <a:sy n="54" d="100"/>
        </p:scale>
        <p:origin x="62" y="470"/>
      </p:cViewPr>
      <p:guideLst>
        <p:guide orient="horz" pos="2148"/>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CE35F42-3AF0-4FD2-9FFC-BF8680B0DD47}"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a:ln>
            <a:solidFill>
              <a:srgbClr val="000000">
                <a:alpha val="100000"/>
              </a:srgbClr>
            </a:solidFill>
            <a:miter lim="800000"/>
          </a:ln>
        </p:spPr>
      </p:sp>
      <p:sp>
        <p:nvSpPr>
          <p:cNvPr id="4099" name="Rectangle 3"/>
          <p:cNvSpPr>
            <a:spLocks noGrp="1"/>
          </p:cNvSpPr>
          <p:nvPr>
            <p:ph type="body" idx="1"/>
          </p:nvPr>
        </p:nvSpPr>
        <p:spPr>
          <a:noFill/>
          <a:ln>
            <a:noFill/>
          </a:ln>
        </p:spPr>
        <p:txBody>
          <a:bodyPr wrap="square" lIns="91440" tIns="45720" rIns="91440" bIns="45720" anchor="t" anchorCtr="0"/>
          <a:lstStyle/>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normAutofit fontScale="92500" lnSpcReduction="20000"/>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TextEdit="1"/>
          </p:cNvSpPr>
          <p:nvPr>
            <p:ph type="sldImg"/>
          </p:nvPr>
        </p:nvSpPr>
        <p:spPr>
          <a:ln>
            <a:solidFill>
              <a:srgbClr val="000000">
                <a:alpha val="100000"/>
              </a:srgbClr>
            </a:solidFill>
            <a:miter lim="800000"/>
          </a:ln>
        </p:spPr>
      </p:sp>
      <p:sp>
        <p:nvSpPr>
          <p:cNvPr id="6147" name="Rectangle 3"/>
          <p:cNvSpPr>
            <a:spLocks noGrp="1"/>
          </p:cNvSpPr>
          <p:nvPr>
            <p:ph type="body" idx="1"/>
          </p:nvPr>
        </p:nvSpPr>
        <p:spPr>
          <a:noFill/>
          <a:ln>
            <a:noFill/>
          </a:ln>
        </p:spPr>
        <p:txBody>
          <a:bodyPr wrap="square" lIns="91440" tIns="45720" rIns="91440" bIns="45720" anchor="t" anchorCtr="0"/>
          <a:lstStyle/>
          <a:p>
            <a:pPr lvl="0"/>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endParaRPr lang="en-US" altLang="en-US"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2"/>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endParaRPr lang="en-US" altLang="en-US"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2"/>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GI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geeksforgeeks.org/insertion-sort/" TargetMode="External"/><Relationship Id="rId1" Type="http://schemas.openxmlformats.org/officeDocument/2006/relationships/hyperlink" Target="http://en.wikipedia.org/wiki/Shellsor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61.xml.rels><?xml version="1.0" encoding="UTF-8" standalone="yes"?>
<Relationships xmlns="http://schemas.openxmlformats.org/package/2006/relationships"><Relationship Id="rId9" Type="http://schemas.openxmlformats.org/officeDocument/2006/relationships/image" Target="../media/image56.jpeg"/><Relationship Id="rId8" Type="http://schemas.openxmlformats.org/officeDocument/2006/relationships/image" Target="../media/image55.jpeg"/><Relationship Id="rId7" Type="http://schemas.openxmlformats.org/officeDocument/2006/relationships/image" Target="../media/image54.jpeg"/><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2" Type="http://schemas.openxmlformats.org/officeDocument/2006/relationships/slideLayout" Target="../slideLayouts/slideLayout2.xml"/><Relationship Id="rId11" Type="http://schemas.openxmlformats.org/officeDocument/2006/relationships/image" Target="../media/image58.jpeg"/><Relationship Id="rId10" Type="http://schemas.openxmlformats.org/officeDocument/2006/relationships/image" Target="../media/image57.jpeg"/><Relationship Id="rId1" Type="http://schemas.openxmlformats.org/officeDocument/2006/relationships/image" Target="../media/image48.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0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076" name="Title 1"/>
          <p:cNvSpPr>
            <a:spLocks noGrp="1"/>
          </p:cNvSpPr>
          <p:nvPr>
            <p:ph type="ctrTitle"/>
          </p:nvPr>
        </p:nvSpPr>
        <p:spPr>
          <a:xfrm>
            <a:off x="533400" y="2819400"/>
            <a:ext cx="7620000" cy="762000"/>
          </a:xfrm>
        </p:spPr>
        <p:txBody>
          <a:bodyPr vert="horz" wrap="square" lIns="91440" tIns="45720" rIns="91440" bIns="45720" anchor="ctr" anchorCtr="0">
            <a:spAutoFit/>
          </a:bodyPr>
          <a:lstStyle>
            <a:lvl1pPr lvl="0">
              <a:buClrTx/>
              <a:buSzTx/>
              <a:buFontTx/>
              <a:defRPr/>
            </a:lvl1pPr>
          </a:lstStyle>
          <a:p>
            <a:pPr lvl="0" eaLnBrk="1" hangingPunct="1"/>
            <a:r>
              <a:rPr lang="en-US" altLang="en-US" b="1" dirty="0">
                <a:solidFill>
                  <a:schemeClr val="tx2"/>
                </a:solidFill>
                <a:latin typeface="Arial" panose="020B0604020202020204" pitchFamily="34" charset="0"/>
                <a:cs typeface="Arial" panose="020B0604020202020204" pitchFamily="34" charset="0"/>
              </a:rPr>
              <a:t> 6. Sorting</a:t>
            </a:r>
            <a:endParaRPr lang="en-US" altLang="en-US" b="1"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433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4340" name="Rectangle 2"/>
          <p:cNvSpPr>
            <a:spLocks noGrp="1"/>
          </p:cNvSpPr>
          <p:nvPr>
            <p:ph idx="1"/>
          </p:nvPr>
        </p:nvSpPr>
        <p:spPr>
          <a:xfrm>
            <a:off x="4572000" y="1371600"/>
            <a:ext cx="3886200" cy="48545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200" kern="1200" dirty="0">
                <a:latin typeface="+mn-lt"/>
                <a:ea typeface="+mn-ea"/>
                <a:cs typeface="Arial" panose="020B0604020202020204" pitchFamily="34" charset="0"/>
              </a:rPr>
              <a:t> void bubbleSort()</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 int i; boolean swapped;</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do</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 swapped=false;</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for(i=0;i&lt;n-1;i++)</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if(a[i]&gt;a[i+1])</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 swap(a,i,i+1);</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swapped=true;</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while(swapped);</a:t>
            </a:r>
            <a:endParaRPr lang="fr-FR" altLang="en-US" sz="2200" kern="1200" dirty="0">
              <a:latin typeface="+mn-lt"/>
              <a:ea typeface="+mn-ea"/>
              <a:cs typeface="Arial" panose="020B0604020202020204" pitchFamily="34" charset="0"/>
            </a:endParaRPr>
          </a:p>
          <a:p>
            <a:pPr>
              <a:buFont typeface="Arial" panose="020B0604020202020204" pitchFamily="34" charset="0"/>
              <a:buNone/>
            </a:pPr>
            <a:r>
              <a:rPr lang="fr-FR" altLang="en-US" sz="2200" kern="1200" dirty="0">
                <a:latin typeface="+mn-lt"/>
                <a:ea typeface="+mn-ea"/>
                <a:cs typeface="Arial" panose="020B0604020202020204" pitchFamily="34" charset="0"/>
              </a:rPr>
              <a:t>      }</a:t>
            </a:r>
            <a:endParaRPr lang="fr-FR" altLang="en-US" sz="2200" kern="1200" dirty="0">
              <a:latin typeface="+mn-lt"/>
              <a:ea typeface="Arial" panose="020B0604020202020204" pitchFamily="34" charset="0"/>
              <a:cs typeface="+mn-cs"/>
            </a:endParaRPr>
          </a:p>
        </p:txBody>
      </p:sp>
      <p:sp>
        <p:nvSpPr>
          <p:cNvPr id="14341"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Bubble sort</a:t>
            </a:r>
            <a:endParaRPr lang="en-US" altLang="en-US" sz="4000" b="1" kern="1200" dirty="0">
              <a:solidFill>
                <a:srgbClr val="CC3300"/>
              </a:solidFill>
              <a:latin typeface="+mj-lt"/>
              <a:ea typeface="Arial" panose="020B0604020202020204" pitchFamily="34" charset="0"/>
              <a:cs typeface="+mj-cs"/>
            </a:endParaRPr>
          </a:p>
        </p:txBody>
      </p:sp>
      <p:sp>
        <p:nvSpPr>
          <p:cNvPr id="14342" name="Text Box 4"/>
          <p:cNvSpPr txBox="1"/>
          <p:nvPr/>
        </p:nvSpPr>
        <p:spPr>
          <a:xfrm>
            <a:off x="5943600" y="4953000"/>
            <a:ext cx="2895600" cy="466725"/>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endParaRPr lang="en-US" altLang="en-US" sz="2400" dirty="0">
              <a:latin typeface="Arial" panose="020B0604020202020204" pitchFamily="34" charset="0"/>
            </a:endParaRPr>
          </a:p>
        </p:txBody>
      </p:sp>
      <p:sp>
        <p:nvSpPr>
          <p:cNvPr id="14343" name="Text Box 5"/>
          <p:cNvSpPr txBox="1"/>
          <p:nvPr/>
        </p:nvSpPr>
        <p:spPr>
          <a:xfrm>
            <a:off x="5867400" y="6019800"/>
            <a:ext cx="2895600" cy="466725"/>
          </a:xfrm>
          <a:prstGeom prst="rect">
            <a:avLst/>
          </a:prstGeom>
          <a:solidFill>
            <a:srgbClr val="CC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Best case  O(n)</a:t>
            </a:r>
            <a:endParaRPr lang="en-US" altLang="en-US" sz="2400" dirty="0">
              <a:latin typeface="Arial" panose="020B0604020202020204" pitchFamily="34" charset="0"/>
            </a:endParaRPr>
          </a:p>
        </p:txBody>
      </p:sp>
      <p:pic>
        <p:nvPicPr>
          <p:cNvPr id="14344" name="Picture 6" descr="bubbleSort"/>
          <p:cNvPicPr>
            <a:picLocks noChangeAspect="1"/>
          </p:cNvPicPr>
          <p:nvPr/>
        </p:nvPicPr>
        <p:blipFill>
          <a:blip r:embed="rId1"/>
          <a:stretch>
            <a:fillRect/>
          </a:stretch>
        </p:blipFill>
        <p:spPr>
          <a:xfrm>
            <a:off x="477838" y="1219200"/>
            <a:ext cx="3484562" cy="50863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536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5364" name="Rectangle 2"/>
          <p:cNvSpPr>
            <a:spLocks noGrp="1"/>
          </p:cNvSpPr>
          <p:nvPr>
            <p:ph type="title"/>
          </p:nvPr>
        </p:nvSpPr>
        <p:spPr>
          <a:xfrm>
            <a:off x="457200" y="2590800"/>
            <a:ext cx="8229600" cy="701675"/>
          </a:xfrm>
        </p:spPr>
        <p:txBody>
          <a:bodyPr vert="horz" wrap="square" lIns="91440" tIns="45720" rIns="91440" bIns="45720" anchor="ctr" anchorCtr="0">
            <a:spAutoFit/>
          </a:bodyPr>
          <a:lstStyle/>
          <a:p>
            <a:r>
              <a:rPr lang="en-US" altLang="en-US" sz="4000" b="1" kern="1200" dirty="0">
                <a:solidFill>
                  <a:schemeClr val="hlink"/>
                </a:solidFill>
                <a:latin typeface="+mj-lt"/>
                <a:ea typeface="+mj-ea"/>
                <a:cs typeface="Arial" panose="020B0604020202020204" pitchFamily="34" charset="0"/>
              </a:rPr>
              <a:t>Efficient Sorting Algorithms</a:t>
            </a:r>
            <a:endParaRPr lang="en-US" altLang="en-US" sz="4000" b="1" kern="1200" dirty="0">
              <a:solidFill>
                <a:schemeClr val="hlink"/>
              </a:solidFill>
              <a:latin typeface="+mj-lt"/>
              <a:ea typeface="Arial" panose="020B0604020202020204" pitchFamily="34" charset="0"/>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638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6388" name="Rectangle 2"/>
          <p:cNvSpPr>
            <a:spLocks noGrp="1"/>
          </p:cNvSpPr>
          <p:nvPr>
            <p:ph type="title"/>
          </p:nvPr>
        </p:nvSpPr>
        <p:spPr>
          <a:xfrm>
            <a:off x="2362200" y="5937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- 1</a:t>
            </a:r>
            <a:endParaRPr lang="en-US" altLang="en-US" sz="4000" b="1" kern="1200" dirty="0">
              <a:solidFill>
                <a:srgbClr val="CC3300"/>
              </a:solidFill>
              <a:latin typeface="+mj-lt"/>
              <a:ea typeface="Arial" panose="020B0604020202020204" pitchFamily="34" charset="0"/>
              <a:cs typeface="+mj-cs"/>
            </a:endParaRPr>
          </a:p>
        </p:txBody>
      </p:sp>
      <p:sp>
        <p:nvSpPr>
          <p:cNvPr id="16389" name="Rectangle 5"/>
          <p:cNvSpPr>
            <a:spLocks noGrp="1"/>
          </p:cNvSpPr>
          <p:nvPr>
            <p:ph idx="1"/>
          </p:nvPr>
        </p:nvSpPr>
        <p:spPr>
          <a:xfrm>
            <a:off x="685800" y="1631950"/>
            <a:ext cx="7848600" cy="4159250"/>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Efficient sorting algorithm</a:t>
            </a:r>
            <a:endParaRPr lang="en-US" altLang="en-US" kern="1200" dirty="0">
              <a:latin typeface="+mn-lt"/>
              <a:ea typeface="+mn-ea"/>
              <a:cs typeface="Arial" panose="020B0604020202020204" pitchFamily="34" charset="0"/>
            </a:endParaRPr>
          </a:p>
          <a:p>
            <a:pPr lvl="1"/>
            <a:r>
              <a:rPr lang="en-US" altLang="en-US" kern="1200" dirty="0">
                <a:latin typeface="+mn-lt"/>
                <a:ea typeface="+mn-ea"/>
                <a:cs typeface="+mn-cs"/>
              </a:rPr>
              <a:t>Discovered by C.A.R. Hoare</a:t>
            </a:r>
            <a:endParaRPr lang="en-US" altLang="en-US" kern="1200" dirty="0">
              <a:latin typeface="+mn-lt"/>
              <a:ea typeface="+mn-ea"/>
              <a:cs typeface="+mn-cs"/>
            </a:endParaRPr>
          </a:p>
          <a:p>
            <a:pPr>
              <a:buFont typeface="Arial" panose="020B0604020202020204" pitchFamily="34" charset="0"/>
              <a:buChar char="•"/>
            </a:pPr>
            <a:r>
              <a:rPr lang="en-US" altLang="en-US" kern="1200" dirty="0">
                <a:latin typeface="+mn-lt"/>
                <a:ea typeface="+mn-ea"/>
                <a:cs typeface="Arial" panose="020B0604020202020204" pitchFamily="34" charset="0"/>
              </a:rPr>
              <a:t>Example of Divide and Conquer algorithm</a:t>
            </a:r>
            <a:endParaRPr lang="en-US" altLang="en-US" kern="1200" dirty="0">
              <a:latin typeface="+mn-lt"/>
              <a:ea typeface="+mn-ea"/>
              <a:cs typeface="Arial" panose="020B0604020202020204" pitchFamily="34" charset="0"/>
            </a:endParaRPr>
          </a:p>
          <a:p>
            <a:pPr>
              <a:buFont typeface="Arial" panose="020B0604020202020204" pitchFamily="34" charset="0"/>
              <a:buChar char="•"/>
            </a:pPr>
            <a:r>
              <a:rPr lang="en-US" altLang="en-US" kern="1200" dirty="0">
                <a:latin typeface="+mn-lt"/>
                <a:ea typeface="+mn-ea"/>
                <a:cs typeface="Arial" panose="020B0604020202020204" pitchFamily="34" charset="0"/>
              </a:rPr>
              <a:t>Two phases</a:t>
            </a:r>
            <a:endParaRPr lang="en-US" altLang="en-US" kern="1200" dirty="0">
              <a:latin typeface="+mn-lt"/>
              <a:ea typeface="+mn-ea"/>
              <a:cs typeface="Arial" panose="020B0604020202020204" pitchFamily="34" charset="0"/>
            </a:endParaRPr>
          </a:p>
          <a:p>
            <a:pPr lvl="1"/>
            <a:r>
              <a:rPr lang="en-US" altLang="en-US" kern="1200" dirty="0">
                <a:latin typeface="+mn-lt"/>
                <a:ea typeface="+mn-ea"/>
                <a:cs typeface="+mn-cs"/>
              </a:rPr>
              <a:t>Partition phase</a:t>
            </a:r>
            <a:endParaRPr lang="en-US" altLang="en-US" kern="1200" dirty="0">
              <a:latin typeface="+mn-lt"/>
              <a:ea typeface="+mn-ea"/>
              <a:cs typeface="+mn-cs"/>
            </a:endParaRPr>
          </a:p>
          <a:p>
            <a:pPr lvl="2"/>
            <a:r>
              <a:rPr lang="en-US" altLang="en-US" kern="1200" dirty="0">
                <a:latin typeface="+mn-lt"/>
                <a:ea typeface="+mn-ea"/>
                <a:cs typeface="+mn-cs"/>
              </a:rPr>
              <a:t>Divides the work into half</a:t>
            </a:r>
            <a:endParaRPr lang="en-US" altLang="en-US" kern="1200" dirty="0">
              <a:latin typeface="+mn-lt"/>
              <a:ea typeface="+mn-ea"/>
              <a:cs typeface="+mn-cs"/>
            </a:endParaRPr>
          </a:p>
          <a:p>
            <a:pPr lvl="1"/>
            <a:r>
              <a:rPr lang="en-US" altLang="en-US" kern="1200" dirty="0">
                <a:latin typeface="+mn-lt"/>
                <a:ea typeface="+mn-ea"/>
                <a:cs typeface="+mn-cs"/>
              </a:rPr>
              <a:t>Sort phase</a:t>
            </a:r>
            <a:endParaRPr lang="en-US" altLang="en-US" kern="1200" dirty="0">
              <a:latin typeface="+mn-lt"/>
              <a:ea typeface="+mn-ea"/>
              <a:cs typeface="+mn-cs"/>
            </a:endParaRPr>
          </a:p>
          <a:p>
            <a:pPr lvl="2"/>
            <a:r>
              <a:rPr lang="en-US" altLang="en-US" kern="1200" dirty="0">
                <a:latin typeface="+mn-lt"/>
                <a:ea typeface="+mn-ea"/>
                <a:cs typeface="+mn-cs"/>
              </a:rPr>
              <a:t>Conquers the halves!</a:t>
            </a:r>
            <a:endParaRPr lang="en-US" altLang="en-US" kern="1200" dirty="0">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741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7412" name="Rectangle 5"/>
          <p:cNvSpPr>
            <a:spLocks noGrp="1"/>
          </p:cNvSpPr>
          <p:nvPr>
            <p:ph idx="1"/>
          </p:nvPr>
        </p:nvSpPr>
        <p:spPr>
          <a:xfrm>
            <a:off x="635000" y="533400"/>
            <a:ext cx="7848600" cy="2478088"/>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Partition</a:t>
            </a:r>
            <a:endParaRPr lang="en-US" altLang="en-US" kern="1200" dirty="0">
              <a:latin typeface="+mn-lt"/>
              <a:ea typeface="+mn-ea"/>
              <a:cs typeface="Arial" panose="020B0604020202020204" pitchFamily="34" charset="0"/>
            </a:endParaRPr>
          </a:p>
          <a:p>
            <a:pPr lvl="1"/>
            <a:r>
              <a:rPr lang="en-US" altLang="en-US" kern="1200" dirty="0">
                <a:latin typeface="+mn-lt"/>
                <a:ea typeface="+mn-ea"/>
                <a:cs typeface="+mn-cs"/>
              </a:rPr>
              <a:t>Choose a pivot</a:t>
            </a:r>
            <a:endParaRPr lang="en-US" altLang="en-US" kern="1200" dirty="0">
              <a:latin typeface="+mn-lt"/>
              <a:ea typeface="+mn-ea"/>
              <a:cs typeface="+mn-cs"/>
            </a:endParaRPr>
          </a:p>
          <a:p>
            <a:pPr lvl="1"/>
            <a:r>
              <a:rPr lang="en-US" altLang="en-US" kern="1200" dirty="0">
                <a:latin typeface="+mn-lt"/>
                <a:ea typeface="+mn-ea"/>
                <a:cs typeface="+mn-cs"/>
              </a:rPr>
              <a:t>Find the position for the pivot so that </a:t>
            </a:r>
            <a:endParaRPr lang="en-US" altLang="en-US" kern="1200" dirty="0">
              <a:latin typeface="+mn-lt"/>
              <a:ea typeface="+mn-ea"/>
              <a:cs typeface="+mn-cs"/>
            </a:endParaRPr>
          </a:p>
          <a:p>
            <a:pPr lvl="2"/>
            <a:r>
              <a:rPr lang="en-US" altLang="en-US" kern="1200" dirty="0">
                <a:latin typeface="+mn-lt"/>
                <a:ea typeface="+mn-ea"/>
                <a:cs typeface="+mn-cs"/>
              </a:rPr>
              <a:t>all elements to the left are less</a:t>
            </a:r>
            <a:endParaRPr lang="en-US" altLang="en-US" kern="1200" dirty="0">
              <a:latin typeface="+mn-lt"/>
              <a:ea typeface="+mn-ea"/>
              <a:cs typeface="+mn-cs"/>
            </a:endParaRPr>
          </a:p>
          <a:p>
            <a:pPr lvl="2"/>
            <a:r>
              <a:rPr lang="en-US" altLang="en-US" kern="1200" dirty="0">
                <a:latin typeface="+mn-lt"/>
                <a:ea typeface="+mn-ea"/>
                <a:cs typeface="+mn-cs"/>
              </a:rPr>
              <a:t>all elements to the right are greater</a:t>
            </a:r>
            <a:endParaRPr lang="en-US" altLang="en-US" kern="1200" dirty="0">
              <a:latin typeface="+mn-lt"/>
              <a:ea typeface="+mn-ea"/>
              <a:cs typeface="+mn-cs"/>
            </a:endParaRPr>
          </a:p>
        </p:txBody>
      </p:sp>
      <p:grpSp>
        <p:nvGrpSpPr>
          <p:cNvPr id="17413" name="Group 10"/>
          <p:cNvGrpSpPr/>
          <p:nvPr/>
        </p:nvGrpSpPr>
        <p:grpSpPr>
          <a:xfrm>
            <a:off x="914400" y="3124200"/>
            <a:ext cx="7239000" cy="685800"/>
            <a:chOff x="576" y="2400"/>
            <a:chExt cx="4560" cy="432"/>
          </a:xfrm>
        </p:grpSpPr>
        <p:sp>
          <p:nvSpPr>
            <p:cNvPr id="17431" name="Rectangle 11"/>
            <p:cNvSpPr/>
            <p:nvPr/>
          </p:nvSpPr>
          <p:spPr>
            <a:xfrm>
              <a:off x="576" y="2400"/>
              <a:ext cx="4560"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32" name="Rectangle 12"/>
            <p:cNvSpPr/>
            <p:nvPr/>
          </p:nvSpPr>
          <p:spPr>
            <a:xfrm>
              <a:off x="2448" y="2400"/>
              <a:ext cx="576"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33" name="Text Box 13"/>
            <p:cNvSpPr txBox="1"/>
            <p:nvPr/>
          </p:nvSpPr>
          <p:spPr>
            <a:xfrm>
              <a:off x="902" y="2472"/>
              <a:ext cx="73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cs typeface="Arial" panose="020B0604020202020204" pitchFamily="34" charset="0"/>
                </a:rPr>
                <a:t>≤</a:t>
              </a:r>
              <a:r>
                <a:rPr lang="en-US" altLang="en-US" sz="2400" b="1" dirty="0">
                  <a:latin typeface="Arial" panose="020B0604020202020204" pitchFamily="34" charset="0"/>
                </a:rPr>
                <a:t> pivot</a:t>
              </a:r>
              <a:endParaRPr lang="en-US" altLang="en-US" sz="2400" dirty="0">
                <a:latin typeface="Times New Roman" panose="02020603050405020304" pitchFamily="18" charset="0"/>
              </a:endParaRPr>
            </a:p>
          </p:txBody>
        </p:sp>
        <p:sp>
          <p:nvSpPr>
            <p:cNvPr id="17434" name="Text Box 14"/>
            <p:cNvSpPr txBox="1"/>
            <p:nvPr/>
          </p:nvSpPr>
          <p:spPr>
            <a:xfrm>
              <a:off x="3696" y="2472"/>
              <a:ext cx="7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pivot</a:t>
              </a:r>
              <a:endParaRPr lang="en-US" altLang="en-US" sz="2400" dirty="0">
                <a:latin typeface="Times New Roman" panose="02020603050405020304" pitchFamily="18" charset="0"/>
              </a:endParaRPr>
            </a:p>
          </p:txBody>
        </p:sp>
        <p:sp>
          <p:nvSpPr>
            <p:cNvPr id="17435" name="Text Box 15"/>
            <p:cNvSpPr txBox="1"/>
            <p:nvPr/>
          </p:nvSpPr>
          <p:spPr>
            <a:xfrm>
              <a:off x="2448" y="2472"/>
              <a:ext cx="57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pivot</a:t>
              </a:r>
              <a:endParaRPr lang="en-US" altLang="en-US" sz="2400" dirty="0">
                <a:latin typeface="Times New Roman" panose="02020603050405020304" pitchFamily="18" charset="0"/>
              </a:endParaRPr>
            </a:p>
          </p:txBody>
        </p:sp>
      </p:grpSp>
      <p:sp>
        <p:nvSpPr>
          <p:cNvPr id="17414" name="Rectangle 16"/>
          <p:cNvSpPr/>
          <p:nvPr/>
        </p:nvSpPr>
        <p:spPr>
          <a:xfrm>
            <a:off x="609600" y="3962400"/>
            <a:ext cx="7848600" cy="108902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r>
              <a:rPr lang="en-US" altLang="en-US" dirty="0"/>
              <a:t>Conquer</a:t>
            </a:r>
            <a:endParaRPr lang="en-US" altLang="en-US" dirty="0"/>
          </a:p>
          <a:p>
            <a:pPr marL="742950" lvl="1" indent="-285750"/>
            <a:r>
              <a:rPr lang="en-US" altLang="en-US" dirty="0"/>
              <a:t>Apply the same algorithm to each half</a:t>
            </a:r>
            <a:endParaRPr lang="en-US" altLang="en-US" dirty="0"/>
          </a:p>
        </p:txBody>
      </p:sp>
      <p:grpSp>
        <p:nvGrpSpPr>
          <p:cNvPr id="17415" name="Group 17"/>
          <p:cNvGrpSpPr/>
          <p:nvPr/>
        </p:nvGrpSpPr>
        <p:grpSpPr>
          <a:xfrm>
            <a:off x="914400" y="5105400"/>
            <a:ext cx="7772400" cy="1219200"/>
            <a:chOff x="672" y="1392"/>
            <a:chExt cx="4896" cy="768"/>
          </a:xfrm>
        </p:grpSpPr>
        <p:sp>
          <p:nvSpPr>
            <p:cNvPr id="17417" name="Rectangle 18"/>
            <p:cNvSpPr/>
            <p:nvPr/>
          </p:nvSpPr>
          <p:spPr>
            <a:xfrm>
              <a:off x="3648" y="1728"/>
              <a:ext cx="1920" cy="432"/>
            </a:xfrm>
            <a:prstGeom prst="rect">
              <a:avLst/>
            </a:prstGeom>
            <a:noFill/>
            <a:ln w="5715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18" name="Rectangle 19"/>
            <p:cNvSpPr/>
            <p:nvPr/>
          </p:nvSpPr>
          <p:spPr>
            <a:xfrm>
              <a:off x="2851" y="1728"/>
              <a:ext cx="576"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19" name="Text Box 20"/>
            <p:cNvSpPr txBox="1"/>
            <p:nvPr/>
          </p:nvSpPr>
          <p:spPr>
            <a:xfrm>
              <a:off x="1248" y="1392"/>
              <a:ext cx="73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Arial" panose="020B0604020202020204" pitchFamily="34" charset="0"/>
                  <a:cs typeface="Arial" panose="020B0604020202020204" pitchFamily="34" charset="0"/>
                </a:rPr>
                <a:t>≤</a:t>
              </a:r>
              <a:r>
                <a:rPr lang="en-US" altLang="en-US" sz="2400" b="1" dirty="0">
                  <a:solidFill>
                    <a:srgbClr val="FC0128"/>
                  </a:solidFill>
                  <a:latin typeface="Arial" panose="020B0604020202020204" pitchFamily="34" charset="0"/>
                </a:rPr>
                <a:t> pivot</a:t>
              </a:r>
              <a:endParaRPr lang="en-US" altLang="en-US" sz="2400" dirty="0">
                <a:solidFill>
                  <a:srgbClr val="FC0128"/>
                </a:solidFill>
                <a:latin typeface="Times New Roman" panose="02020603050405020304" pitchFamily="18" charset="0"/>
              </a:endParaRPr>
            </a:p>
          </p:txBody>
        </p:sp>
        <p:sp>
          <p:nvSpPr>
            <p:cNvPr id="17420" name="Text Box 21"/>
            <p:cNvSpPr txBox="1"/>
            <p:nvPr/>
          </p:nvSpPr>
          <p:spPr>
            <a:xfrm>
              <a:off x="4176" y="1392"/>
              <a:ext cx="7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chemeClr val="accent2"/>
                  </a:solidFill>
                  <a:latin typeface="Arial" panose="020B0604020202020204" pitchFamily="34" charset="0"/>
                </a:rPr>
                <a:t>&gt; pivot</a:t>
              </a:r>
              <a:endParaRPr lang="en-US" altLang="en-US" sz="2400" dirty="0">
                <a:solidFill>
                  <a:schemeClr val="accent2"/>
                </a:solidFill>
                <a:latin typeface="Times New Roman" panose="02020603050405020304" pitchFamily="18" charset="0"/>
              </a:endParaRPr>
            </a:p>
          </p:txBody>
        </p:sp>
        <p:sp>
          <p:nvSpPr>
            <p:cNvPr id="17421" name="Text Box 22"/>
            <p:cNvSpPr txBox="1"/>
            <p:nvPr/>
          </p:nvSpPr>
          <p:spPr>
            <a:xfrm>
              <a:off x="2832" y="1800"/>
              <a:ext cx="57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063DE8"/>
                  </a:solidFill>
                  <a:latin typeface="Arial" panose="020B0604020202020204" pitchFamily="34" charset="0"/>
                </a:rPr>
                <a:t>pivot</a:t>
              </a:r>
              <a:endParaRPr lang="en-US" altLang="en-US" sz="2400" dirty="0">
                <a:solidFill>
                  <a:srgbClr val="063DE8"/>
                </a:solidFill>
                <a:latin typeface="Times New Roman" panose="02020603050405020304" pitchFamily="18" charset="0"/>
              </a:endParaRPr>
            </a:p>
          </p:txBody>
        </p:sp>
        <p:sp>
          <p:nvSpPr>
            <p:cNvPr id="17422" name="Rectangle 23"/>
            <p:cNvSpPr/>
            <p:nvPr/>
          </p:nvSpPr>
          <p:spPr>
            <a:xfrm>
              <a:off x="672" y="1728"/>
              <a:ext cx="2016" cy="432"/>
            </a:xfrm>
            <a:prstGeom prst="rect">
              <a:avLst/>
            </a:prstGeom>
            <a:noFill/>
            <a:ln w="57150"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3" name="Rectangle 24"/>
            <p:cNvSpPr/>
            <p:nvPr/>
          </p:nvSpPr>
          <p:spPr>
            <a:xfrm>
              <a:off x="1488" y="1728"/>
              <a:ext cx="384" cy="432"/>
            </a:xfrm>
            <a:prstGeom prst="rect">
              <a:avLst/>
            </a:prstGeom>
            <a:noFill/>
            <a:ln w="57150"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4" name="Text Box 25"/>
            <p:cNvSpPr txBox="1"/>
            <p:nvPr/>
          </p:nvSpPr>
          <p:spPr>
            <a:xfrm>
              <a:off x="864" y="1800"/>
              <a:ext cx="44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Times New Roman" panose="02020603050405020304" pitchFamily="18" charset="0"/>
                </a:rPr>
                <a:t>≤</a:t>
              </a:r>
              <a:r>
                <a:rPr lang="en-US" altLang="en-US" sz="2400" b="1" dirty="0">
                  <a:latin typeface="Arial" panose="020B0604020202020204" pitchFamily="34" charset="0"/>
                </a:rPr>
                <a:t> p’</a:t>
              </a:r>
              <a:endParaRPr lang="en-US" altLang="en-US" sz="2400" b="1" dirty="0">
                <a:latin typeface="Arial" panose="020B0604020202020204" pitchFamily="34" charset="0"/>
              </a:endParaRPr>
            </a:p>
          </p:txBody>
        </p:sp>
        <p:sp>
          <p:nvSpPr>
            <p:cNvPr id="17425" name="Text Box 26"/>
            <p:cNvSpPr txBox="1"/>
            <p:nvPr/>
          </p:nvSpPr>
          <p:spPr>
            <a:xfrm>
              <a:off x="1488" y="1800"/>
              <a:ext cx="3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 p’</a:t>
              </a:r>
              <a:endParaRPr lang="en-US" altLang="en-US" sz="2400" dirty="0">
                <a:latin typeface="Times New Roman" panose="02020603050405020304" pitchFamily="18" charset="0"/>
              </a:endParaRPr>
            </a:p>
          </p:txBody>
        </p:sp>
        <p:sp>
          <p:nvSpPr>
            <p:cNvPr id="17426" name="Text Box 27"/>
            <p:cNvSpPr txBox="1"/>
            <p:nvPr/>
          </p:nvSpPr>
          <p:spPr>
            <a:xfrm>
              <a:off x="2016" y="1800"/>
              <a:ext cx="451"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a:t>
              </a:r>
              <a:endParaRPr lang="en-US" altLang="en-US" sz="2400" dirty="0">
                <a:latin typeface="Times New Roman" panose="02020603050405020304" pitchFamily="18" charset="0"/>
              </a:endParaRPr>
            </a:p>
          </p:txBody>
        </p:sp>
        <p:sp>
          <p:nvSpPr>
            <p:cNvPr id="17427" name="Rectangle 28"/>
            <p:cNvSpPr/>
            <p:nvPr/>
          </p:nvSpPr>
          <p:spPr>
            <a:xfrm>
              <a:off x="4320" y="1728"/>
              <a:ext cx="384" cy="432"/>
            </a:xfrm>
            <a:prstGeom prst="rect">
              <a:avLst/>
            </a:prstGeom>
            <a:noFill/>
            <a:ln w="5715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8" name="Text Box 29"/>
            <p:cNvSpPr txBox="1"/>
            <p:nvPr/>
          </p:nvSpPr>
          <p:spPr>
            <a:xfrm>
              <a:off x="3792" y="1800"/>
              <a:ext cx="487"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Times New Roman" panose="02020603050405020304" pitchFamily="18" charset="0"/>
                </a:rPr>
                <a:t>≤</a:t>
              </a:r>
              <a:r>
                <a:rPr lang="en-US" altLang="en-US" sz="2400" b="1" dirty="0">
                  <a:latin typeface="Arial" panose="020B0604020202020204" pitchFamily="34" charset="0"/>
                </a:rPr>
                <a:t> p”</a:t>
              </a:r>
              <a:endParaRPr lang="en-US" altLang="en-US" sz="2400" b="1" dirty="0">
                <a:latin typeface="Arial" panose="020B0604020202020204" pitchFamily="34" charset="0"/>
              </a:endParaRPr>
            </a:p>
          </p:txBody>
        </p:sp>
        <p:sp>
          <p:nvSpPr>
            <p:cNvPr id="17429" name="Text Box 30"/>
            <p:cNvSpPr txBox="1"/>
            <p:nvPr/>
          </p:nvSpPr>
          <p:spPr>
            <a:xfrm>
              <a:off x="4368" y="1800"/>
              <a:ext cx="32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p”</a:t>
              </a:r>
              <a:endParaRPr lang="en-US" altLang="en-US" sz="2400" dirty="0">
                <a:latin typeface="Times New Roman" panose="02020603050405020304" pitchFamily="18" charset="0"/>
              </a:endParaRPr>
            </a:p>
          </p:txBody>
        </p:sp>
        <p:sp>
          <p:nvSpPr>
            <p:cNvPr id="17430" name="Text Box 31"/>
            <p:cNvSpPr txBox="1"/>
            <p:nvPr/>
          </p:nvSpPr>
          <p:spPr>
            <a:xfrm>
              <a:off x="4944" y="1800"/>
              <a:ext cx="49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a:t>
              </a:r>
              <a:endParaRPr lang="en-US" altLang="en-US" sz="2400" dirty="0">
                <a:latin typeface="Times New Roman" panose="02020603050405020304" pitchFamily="18" charset="0"/>
              </a:endParaRPr>
            </a:p>
          </p:txBody>
        </p:sp>
      </p:grpSp>
      <p:sp>
        <p:nvSpPr>
          <p:cNvPr id="17416" name="Rectangle 33"/>
          <p:cNvSpPr>
            <a:spLocks noGrp="1"/>
          </p:cNvSpPr>
          <p:nvPr>
            <p:ph type="title"/>
          </p:nvPr>
        </p:nvSpPr>
        <p:spPr>
          <a:xfrm>
            <a:off x="4419600" y="5937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843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8436" name="Rectangle 2"/>
          <p:cNvSpPr>
            <a:spLocks noGrp="1"/>
          </p:cNvSpPr>
          <p:nvPr>
            <p:ph type="title"/>
          </p:nvPr>
        </p:nvSpPr>
        <p:spPr>
          <a:xfrm>
            <a:off x="4419600" y="3651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- 3</a:t>
            </a:r>
            <a:endParaRPr lang="en-US" altLang="en-US" sz="4000" b="1" kern="1200" dirty="0">
              <a:solidFill>
                <a:srgbClr val="CC3300"/>
              </a:solidFill>
              <a:latin typeface="+mj-lt"/>
              <a:ea typeface="Arial" panose="020B0604020202020204" pitchFamily="34" charset="0"/>
              <a:cs typeface="+mj-cs"/>
            </a:endParaRPr>
          </a:p>
        </p:txBody>
      </p:sp>
      <p:pic>
        <p:nvPicPr>
          <p:cNvPr id="18437" name="Picture 5" descr="quicksort"/>
          <p:cNvPicPr>
            <a:picLocks noChangeAspect="1"/>
          </p:cNvPicPr>
          <p:nvPr/>
        </p:nvPicPr>
        <p:blipFill>
          <a:blip r:embed="rId1"/>
          <a:stretch>
            <a:fillRect/>
          </a:stretch>
        </p:blipFill>
        <p:spPr>
          <a:xfrm>
            <a:off x="0" y="533400"/>
            <a:ext cx="4164013" cy="5867400"/>
          </a:xfrm>
          <a:prstGeom prst="rect">
            <a:avLst/>
          </a:prstGeom>
          <a:noFill/>
          <a:ln w="9525">
            <a:noFill/>
          </a:ln>
        </p:spPr>
      </p:pic>
      <p:pic>
        <p:nvPicPr>
          <p:cNvPr id="18438" name="Picture 6"/>
          <p:cNvPicPr>
            <a:picLocks noChangeAspect="1"/>
          </p:cNvPicPr>
          <p:nvPr/>
        </p:nvPicPr>
        <p:blipFill>
          <a:blip r:embed="rId2"/>
          <a:srcRect l="27808" t="21492" r="29364" b="29918"/>
          <a:stretch>
            <a:fillRect/>
          </a:stretch>
        </p:blipFill>
        <p:spPr>
          <a:xfrm>
            <a:off x="4102100" y="1311275"/>
            <a:ext cx="5029200" cy="35655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945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19460" name="Picture 2"/>
          <p:cNvPicPr>
            <a:picLocks noChangeAspect="1"/>
          </p:cNvPicPr>
          <p:nvPr/>
        </p:nvPicPr>
        <p:blipFill>
          <a:blip r:embed="rId1"/>
          <a:srcRect l="26250" t="19000" r="26250" b="24001"/>
          <a:stretch>
            <a:fillRect/>
          </a:stretch>
        </p:blipFill>
        <p:spPr>
          <a:xfrm>
            <a:off x="1371600" y="1238250"/>
            <a:ext cx="6477000" cy="4857750"/>
          </a:xfrm>
          <a:prstGeom prst="rect">
            <a:avLst/>
          </a:prstGeom>
          <a:noFill/>
          <a:ln w="9525">
            <a:noFill/>
          </a:ln>
        </p:spPr>
      </p:pic>
      <p:sp>
        <p:nvSpPr>
          <p:cNvPr id="19461"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048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20484"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complexity</a:t>
            </a:r>
            <a:endParaRPr lang="en-US" altLang="en-US" sz="4000" b="1" kern="1200" dirty="0">
              <a:solidFill>
                <a:srgbClr val="CC3300"/>
              </a:solidFill>
              <a:latin typeface="+mj-lt"/>
              <a:ea typeface="Arial" panose="020B0604020202020204" pitchFamily="34" charset="0"/>
              <a:cs typeface="+mj-cs"/>
            </a:endParaRPr>
          </a:p>
        </p:txBody>
      </p:sp>
      <p:sp>
        <p:nvSpPr>
          <p:cNvPr id="20485" name="Rectangle 4"/>
          <p:cNvSpPr>
            <a:spLocks noGrp="1"/>
          </p:cNvSpPr>
          <p:nvPr>
            <p:ph idx="1"/>
          </p:nvPr>
        </p:nvSpPr>
        <p:spPr>
          <a:xfrm>
            <a:off x="533400" y="1447800"/>
            <a:ext cx="8153400" cy="4221163"/>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Quick Sort</a:t>
            </a:r>
            <a:endParaRPr lang="en-US" altLang="en-US" kern="1200" dirty="0">
              <a:latin typeface="+mn-lt"/>
              <a:ea typeface="+mn-ea"/>
              <a:cs typeface="Arial" panose="020B0604020202020204" pitchFamily="34" charset="0"/>
            </a:endParaRPr>
          </a:p>
          <a:p>
            <a:pPr lvl="2"/>
            <a:r>
              <a:rPr lang="en-US" altLang="en-US" sz="2800" i="1" kern="1200" dirty="0">
                <a:latin typeface="+mn-lt"/>
                <a:ea typeface="+mn-ea"/>
                <a:cs typeface="+mn-cs"/>
              </a:rPr>
              <a:t>In the best case and average case: O(n </a:t>
            </a:r>
            <a:r>
              <a:rPr lang="en-US" altLang="en-US" sz="2800" kern="1200" dirty="0">
                <a:latin typeface="+mn-lt"/>
                <a:ea typeface="+mn-ea"/>
                <a:cs typeface="+mn-cs"/>
              </a:rPr>
              <a:t>log</a:t>
            </a:r>
            <a:r>
              <a:rPr lang="en-US" altLang="en-US" sz="2800" i="1" kern="1200" dirty="0">
                <a:latin typeface="+mn-lt"/>
                <a:ea typeface="+mn-ea"/>
                <a:cs typeface="+mn-cs"/>
              </a:rPr>
              <a:t> n)    but ….</a:t>
            </a:r>
            <a:endParaRPr lang="en-US" altLang="en-US" sz="2800" kern="1200" dirty="0">
              <a:latin typeface="+mn-lt"/>
              <a:ea typeface="+mn-ea"/>
              <a:cs typeface="+mn-cs"/>
            </a:endParaRPr>
          </a:p>
          <a:p>
            <a:pPr lvl="2"/>
            <a:r>
              <a:rPr lang="en-US" altLang="en-US" sz="2800" kern="1200" dirty="0">
                <a:latin typeface="+mn-lt"/>
                <a:ea typeface="+mn-ea"/>
                <a:cs typeface="+mn-cs"/>
              </a:rPr>
              <a:t>Can be O</a:t>
            </a:r>
            <a:r>
              <a:rPr lang="en-US" altLang="en-US" sz="2800" i="1" kern="1200" dirty="0">
                <a:latin typeface="+mn-lt"/>
                <a:ea typeface="+mn-ea"/>
                <a:cs typeface="+mn-cs"/>
              </a:rPr>
              <a:t>(n</a:t>
            </a:r>
            <a:r>
              <a:rPr lang="en-US" altLang="en-US" sz="2800" kern="1200" baseline="30000" dirty="0">
                <a:latin typeface="+mn-lt"/>
                <a:ea typeface="+mn-ea"/>
                <a:cs typeface="+mn-cs"/>
              </a:rPr>
              <a:t>2</a:t>
            </a:r>
            <a:r>
              <a:rPr lang="en-US" altLang="en-US" sz="2800" i="1" kern="1200" dirty="0">
                <a:latin typeface="+mn-lt"/>
                <a:ea typeface="+mn-ea"/>
                <a:cs typeface="+mn-cs"/>
              </a:rPr>
              <a:t>), the (rear) worst case. </a:t>
            </a:r>
            <a:r>
              <a:rPr lang="en-US" altLang="en-US" i="1" kern="1200" dirty="0">
                <a:latin typeface="+mn-lt"/>
                <a:ea typeface="+mn-ea"/>
                <a:cs typeface="+mn-cs"/>
              </a:rPr>
              <a:t>Moreover, the constant hidden in the O-notation is small.</a:t>
            </a:r>
            <a:r>
              <a:rPr lang="en-US" altLang="en-US" kern="1200" dirty="0">
                <a:latin typeface="+mn-lt"/>
                <a:ea typeface="+mn-ea"/>
                <a:cs typeface="+mn-cs"/>
              </a:rPr>
              <a:t> </a:t>
            </a:r>
            <a:endParaRPr lang="en-US" altLang="en-US" sz="2800" i="1" kern="1200" dirty="0">
              <a:latin typeface="+mn-lt"/>
              <a:ea typeface="+mn-ea"/>
              <a:cs typeface="+mn-cs"/>
            </a:endParaRPr>
          </a:p>
          <a:p>
            <a:pPr lvl="2"/>
            <a:r>
              <a:rPr lang="en-US" altLang="en-US" sz="2800" kern="1200" dirty="0">
                <a:latin typeface="+mn-lt"/>
                <a:ea typeface="+mn-ea"/>
                <a:cs typeface="+mn-cs"/>
              </a:rPr>
              <a:t>Depends on pivot selection</a:t>
            </a:r>
            <a:endParaRPr lang="en-US" altLang="en-US" sz="2800" kern="1200" dirty="0">
              <a:latin typeface="+mn-lt"/>
              <a:ea typeface="+mn-ea"/>
              <a:cs typeface="+mn-cs"/>
            </a:endParaRPr>
          </a:p>
          <a:p>
            <a:pPr lvl="3"/>
            <a:r>
              <a:rPr lang="en-US" altLang="en-US" sz="2400" kern="1200" dirty="0">
                <a:latin typeface="+mn-lt"/>
                <a:ea typeface="+mn-ea"/>
                <a:cs typeface="+mn-cs"/>
              </a:rPr>
              <a:t>Median-of-3</a:t>
            </a:r>
            <a:endParaRPr lang="en-US" altLang="en-US" sz="2400" kern="1200" dirty="0">
              <a:latin typeface="+mn-lt"/>
              <a:ea typeface="+mn-ea"/>
              <a:cs typeface="+mn-cs"/>
            </a:endParaRPr>
          </a:p>
          <a:p>
            <a:pPr lvl="3"/>
            <a:r>
              <a:rPr lang="en-US" altLang="en-US" sz="2400" kern="1200" dirty="0">
                <a:latin typeface="+mn-lt"/>
                <a:ea typeface="+mn-ea"/>
                <a:cs typeface="+mn-cs"/>
              </a:rPr>
              <a:t>Random pivot </a:t>
            </a:r>
            <a:endParaRPr lang="en-US" altLang="en-US" sz="2400" kern="1200" dirty="0">
              <a:latin typeface="+mn-lt"/>
              <a:ea typeface="+mn-ea"/>
              <a:cs typeface="+mn-cs"/>
            </a:endParaRPr>
          </a:p>
          <a:p>
            <a:pPr lvl="3"/>
            <a:r>
              <a:rPr lang="en-US" altLang="en-US" sz="2400" i="1" kern="1200" dirty="0">
                <a:latin typeface="+mn-lt"/>
                <a:ea typeface="+mn-ea"/>
                <a:cs typeface="+mn-cs"/>
              </a:rPr>
              <a:t>Better but not guaranteed</a:t>
            </a:r>
            <a:endParaRPr lang="en-US" altLang="en-US" sz="2400" i="1" kern="1200" dirty="0">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150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1508" name="Picture 2"/>
          <p:cNvPicPr>
            <a:picLocks noChangeAspect="1"/>
          </p:cNvPicPr>
          <p:nvPr/>
        </p:nvPicPr>
        <p:blipFill>
          <a:blip r:embed="rId1"/>
          <a:srcRect l="26250" t="19000" r="26250" b="24001"/>
          <a:stretch>
            <a:fillRect/>
          </a:stretch>
        </p:blipFill>
        <p:spPr>
          <a:xfrm>
            <a:off x="1066800" y="1295400"/>
            <a:ext cx="6553200" cy="4914900"/>
          </a:xfrm>
          <a:prstGeom prst="rect">
            <a:avLst/>
          </a:prstGeom>
          <a:noFill/>
          <a:ln w="9525">
            <a:noFill/>
          </a:ln>
        </p:spPr>
      </p:pic>
      <p:sp>
        <p:nvSpPr>
          <p:cNvPr id="21509" name="Rectangle 3"/>
          <p:cNvSpPr>
            <a:spLocks noGrp="1"/>
          </p:cNvSpPr>
          <p:nvPr>
            <p:ph type="title"/>
          </p:nvPr>
        </p:nvSpPr>
        <p:spPr>
          <a:xfrm>
            <a:off x="12954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253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2532" name="Picture 2"/>
          <p:cNvPicPr>
            <a:picLocks noChangeAspect="1"/>
          </p:cNvPicPr>
          <p:nvPr/>
        </p:nvPicPr>
        <p:blipFill>
          <a:blip r:embed="rId1"/>
          <a:srcRect l="26250" t="19000" r="26250" b="24001"/>
          <a:stretch>
            <a:fillRect/>
          </a:stretch>
        </p:blipFill>
        <p:spPr>
          <a:xfrm>
            <a:off x="1219200" y="1295400"/>
            <a:ext cx="6477000" cy="4857750"/>
          </a:xfrm>
          <a:prstGeom prst="rect">
            <a:avLst/>
          </a:prstGeom>
          <a:noFill/>
          <a:ln w="9525">
            <a:noFill/>
          </a:ln>
        </p:spPr>
      </p:pic>
      <p:sp>
        <p:nvSpPr>
          <p:cNvPr id="22533"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355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3556" name="Picture 2"/>
          <p:cNvPicPr>
            <a:picLocks noChangeAspect="1"/>
          </p:cNvPicPr>
          <p:nvPr/>
        </p:nvPicPr>
        <p:blipFill>
          <a:blip r:embed="rId1"/>
          <a:srcRect l="26250" t="19000" r="26250" b="24001"/>
          <a:stretch>
            <a:fillRect/>
          </a:stretch>
        </p:blipFill>
        <p:spPr>
          <a:xfrm>
            <a:off x="1295400" y="1295400"/>
            <a:ext cx="6477000" cy="4857750"/>
          </a:xfrm>
          <a:prstGeom prst="rect">
            <a:avLst/>
          </a:prstGeom>
          <a:noFill/>
          <a:ln w="9525">
            <a:noFill/>
          </a:ln>
        </p:spPr>
      </p:pic>
      <p:sp>
        <p:nvSpPr>
          <p:cNvPr id="23557"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- 3</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51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5124" name="Rectangle 3"/>
          <p:cNvSpPr>
            <a:spLocks noGrp="1"/>
          </p:cNvSpPr>
          <p:nvPr>
            <p:ph idx="1"/>
          </p:nvPr>
        </p:nvSpPr>
        <p:spPr>
          <a:xfrm>
            <a:off x="1371600" y="1066800"/>
            <a:ext cx="6629400" cy="4400550"/>
          </a:xfrm>
        </p:spPr>
        <p:txBody>
          <a:bodyPr vert="horz" wrap="square" lIns="91440" tIns="45720" rIns="91440" bIns="45720" anchor="t" anchorCtr="0">
            <a:spAutoFit/>
          </a:bodyPr>
          <a:lstStyle/>
          <a:p>
            <a:pPr>
              <a:buFont typeface="Arial" panose="020B0604020202020204" pitchFamily="34" charset="0"/>
              <a:buChar char="•"/>
            </a:pPr>
            <a:r>
              <a:rPr lang="en-US" altLang="en-US" sz="2400" kern="1200" dirty="0">
                <a:latin typeface="+mn-lt"/>
                <a:ea typeface="+mn-ea"/>
                <a:cs typeface="Arial" panose="020B0604020202020204" pitchFamily="34" charset="0"/>
              </a:rPr>
              <a:t>Elementary Sorting Algorithms</a:t>
            </a:r>
            <a:endParaRPr lang="en-US" altLang="en-US" sz="2400" kern="1200" dirty="0">
              <a:latin typeface="+mn-lt"/>
              <a:ea typeface="+mn-ea"/>
              <a:cs typeface="Arial" panose="020B0604020202020204" pitchFamily="34" charset="0"/>
            </a:endParaRPr>
          </a:p>
          <a:p>
            <a:pPr lvl="1"/>
            <a:r>
              <a:rPr lang="en-US" altLang="en-US" sz="2400" kern="1200" dirty="0">
                <a:latin typeface="+mn-lt"/>
                <a:ea typeface="+mn-ea"/>
                <a:cs typeface="+mn-cs"/>
              </a:rPr>
              <a:t>Selection Sort</a:t>
            </a:r>
            <a:endParaRPr lang="en-US" altLang="en-US" sz="2400" kern="1200" dirty="0">
              <a:latin typeface="+mn-lt"/>
              <a:ea typeface="+mn-ea"/>
              <a:cs typeface="+mn-cs"/>
            </a:endParaRPr>
          </a:p>
          <a:p>
            <a:pPr lvl="1"/>
            <a:r>
              <a:rPr lang="en-US" altLang="en-US" sz="2400" kern="1200" dirty="0">
                <a:latin typeface="+mn-lt"/>
                <a:ea typeface="+mn-ea"/>
                <a:cs typeface="+mn-cs"/>
              </a:rPr>
              <a:t>Insertion Sort</a:t>
            </a:r>
            <a:endParaRPr lang="en-US" altLang="en-US" sz="2400" kern="1200" dirty="0">
              <a:latin typeface="+mn-lt"/>
              <a:ea typeface="+mn-ea"/>
              <a:cs typeface="+mn-cs"/>
            </a:endParaRPr>
          </a:p>
          <a:p>
            <a:pPr lvl="1"/>
            <a:r>
              <a:rPr lang="en-US" altLang="en-US" sz="2400" kern="1200" dirty="0">
                <a:latin typeface="+mn-lt"/>
                <a:ea typeface="+mn-ea"/>
                <a:cs typeface="+mn-cs"/>
              </a:rPr>
              <a:t>Bubble Sort</a:t>
            </a:r>
            <a:endParaRPr lang="en-US" altLang="en-US" sz="2400" kern="1200" dirty="0">
              <a:latin typeface="+mn-lt"/>
              <a:ea typeface="+mn-ea"/>
              <a:cs typeface="+mn-cs"/>
            </a:endParaRPr>
          </a:p>
          <a:p>
            <a:pPr>
              <a:buFont typeface="Arial" panose="020B0604020202020204" pitchFamily="34" charset="0"/>
              <a:buChar char="•"/>
            </a:pPr>
            <a:r>
              <a:rPr lang="en-US" altLang="en-US" sz="2400" kern="1200" dirty="0">
                <a:latin typeface="+mn-lt"/>
                <a:ea typeface="+mn-ea"/>
                <a:cs typeface="Arial" panose="020B0604020202020204" pitchFamily="34" charset="0"/>
              </a:rPr>
              <a:t>Efficient Sorting Algorithms</a:t>
            </a:r>
            <a:endParaRPr lang="en-US" altLang="en-US" sz="2400" kern="1200" dirty="0">
              <a:latin typeface="+mn-lt"/>
              <a:ea typeface="+mn-ea"/>
              <a:cs typeface="Arial" panose="020B0604020202020204" pitchFamily="34" charset="0"/>
            </a:endParaRPr>
          </a:p>
          <a:p>
            <a:pPr lvl="1"/>
            <a:r>
              <a:rPr lang="en-US" altLang="en-US" sz="2400" kern="1200" dirty="0">
                <a:latin typeface="+mn-lt"/>
                <a:ea typeface="+mn-ea"/>
                <a:cs typeface="+mn-cs"/>
              </a:rPr>
              <a:t>Quick Sort</a:t>
            </a:r>
            <a:endParaRPr lang="en-US" altLang="en-US" sz="2400" kern="1200" dirty="0">
              <a:latin typeface="+mn-lt"/>
              <a:ea typeface="+mn-ea"/>
              <a:cs typeface="+mn-cs"/>
            </a:endParaRPr>
          </a:p>
          <a:p>
            <a:pPr lvl="1"/>
            <a:r>
              <a:rPr lang="en-US" altLang="en-US" sz="2400" kern="1200" dirty="0">
                <a:latin typeface="+mn-lt"/>
                <a:ea typeface="+mn-ea"/>
                <a:cs typeface="+mn-cs"/>
              </a:rPr>
              <a:t>Merge Sort</a:t>
            </a:r>
            <a:endParaRPr lang="en-US" altLang="en-US" sz="2400" kern="1200" dirty="0">
              <a:latin typeface="+mn-lt"/>
              <a:ea typeface="+mn-ea"/>
              <a:cs typeface="+mn-cs"/>
            </a:endParaRPr>
          </a:p>
          <a:p>
            <a:pPr lvl="1"/>
            <a:r>
              <a:rPr lang="en-US" altLang="en-US" sz="2400" kern="1200" dirty="0">
                <a:latin typeface="+mn-lt"/>
                <a:ea typeface="+mn-ea"/>
                <a:cs typeface="+mn-cs"/>
              </a:rPr>
              <a:t>Heap sort</a:t>
            </a:r>
            <a:endParaRPr lang="en-US" altLang="en-US" sz="2400" kern="1200" dirty="0">
              <a:latin typeface="+mn-lt"/>
              <a:ea typeface="+mn-ea"/>
              <a:cs typeface="+mn-cs"/>
            </a:endParaRPr>
          </a:p>
          <a:p>
            <a:pPr lvl="1"/>
            <a:r>
              <a:rPr lang="en-US" altLang="en-US" sz="2400" kern="1200" dirty="0">
                <a:latin typeface="+mn-lt"/>
                <a:ea typeface="+mn-ea"/>
                <a:cs typeface="+mn-cs"/>
              </a:rPr>
              <a:t>Radix Sort</a:t>
            </a:r>
            <a:endParaRPr lang="en-US" altLang="en-US" sz="2400" kern="1200" dirty="0">
              <a:latin typeface="+mn-lt"/>
              <a:ea typeface="+mn-ea"/>
              <a:cs typeface="+mn-cs"/>
            </a:endParaRPr>
          </a:p>
          <a:p>
            <a:pPr>
              <a:buFont typeface="Arial" panose="020B0604020202020204" pitchFamily="34" charset="0"/>
              <a:buChar char="•"/>
            </a:pPr>
            <a:r>
              <a:rPr lang="en-US" altLang="en-US" sz="2400" kern="1200" dirty="0">
                <a:latin typeface="+mn-lt"/>
                <a:ea typeface="+mn-ea"/>
                <a:cs typeface="Arial" panose="020B0604020202020204" pitchFamily="34" charset="0"/>
              </a:rPr>
              <a:t>Sorting in </a:t>
            </a:r>
            <a:r>
              <a:rPr lang="en-US" altLang="en-US" sz="2400" kern="1200" dirty="0">
                <a:latin typeface="Courier New" panose="02070309020205020404" pitchFamily="49" charset="0"/>
                <a:ea typeface="+mn-ea"/>
                <a:cs typeface="Arial" panose="020B0604020202020204" pitchFamily="34" charset="0"/>
              </a:rPr>
              <a:t>java.util</a:t>
            </a:r>
            <a:endParaRPr lang="en-US" altLang="en-US" sz="2400" kern="1200" dirty="0">
              <a:latin typeface="Courier New" panose="02070309020205020404" pitchFamily="49" charset="0"/>
              <a:ea typeface="Arial" panose="020B0604020202020204" pitchFamily="34" charset="0"/>
              <a:cs typeface="+mn-cs"/>
            </a:endParaRPr>
          </a:p>
        </p:txBody>
      </p:sp>
      <p:sp>
        <p:nvSpPr>
          <p:cNvPr id="5125" name="Rectangle 2"/>
          <p:cNvSpPr/>
          <p:nvPr/>
        </p:nvSpPr>
        <p:spPr>
          <a:xfrm>
            <a:off x="688975" y="365125"/>
            <a:ext cx="7083425"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Objectives</a:t>
            </a:r>
            <a:endParaRPr lang="en-US" altLang="en-US" sz="4000" b="1" dirty="0">
              <a:solidFill>
                <a:srgbClr val="CC33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457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4580" name="Picture 2"/>
          <p:cNvPicPr>
            <a:picLocks noChangeAspect="1"/>
          </p:cNvPicPr>
          <p:nvPr/>
        </p:nvPicPr>
        <p:blipFill>
          <a:blip r:embed="rId1"/>
          <a:srcRect l="26250" t="19000" r="26250" b="24001"/>
          <a:stretch>
            <a:fillRect/>
          </a:stretch>
        </p:blipFill>
        <p:spPr>
          <a:xfrm>
            <a:off x="1219200" y="1295400"/>
            <a:ext cx="6477000" cy="4857750"/>
          </a:xfrm>
          <a:prstGeom prst="rect">
            <a:avLst/>
          </a:prstGeom>
          <a:noFill/>
          <a:ln w="9525">
            <a:noFill/>
          </a:ln>
        </p:spPr>
      </p:pic>
      <p:sp>
        <p:nvSpPr>
          <p:cNvPr id="24581"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- 4</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560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5604" name="Picture 2"/>
          <p:cNvPicPr>
            <a:picLocks noChangeAspect="1"/>
          </p:cNvPicPr>
          <p:nvPr/>
        </p:nvPicPr>
        <p:blipFill>
          <a:blip r:embed="rId1"/>
          <a:srcRect l="26250" t="19000" r="26250" b="24001"/>
          <a:stretch>
            <a:fillRect/>
          </a:stretch>
        </p:blipFill>
        <p:spPr>
          <a:xfrm>
            <a:off x="1295400" y="1295400"/>
            <a:ext cx="6477000" cy="4857750"/>
          </a:xfrm>
          <a:prstGeom prst="rect">
            <a:avLst/>
          </a:prstGeom>
          <a:noFill/>
          <a:ln w="9525">
            <a:noFill/>
          </a:ln>
        </p:spPr>
      </p:pic>
      <p:sp>
        <p:nvSpPr>
          <p:cNvPr id="25605"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- 5</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662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6628" name="Picture 2"/>
          <p:cNvPicPr>
            <a:picLocks noChangeAspect="1"/>
          </p:cNvPicPr>
          <p:nvPr/>
        </p:nvPicPr>
        <p:blipFill>
          <a:blip r:embed="rId1"/>
          <a:srcRect l="26250" t="19000" r="26250" b="24001"/>
          <a:stretch>
            <a:fillRect/>
          </a:stretch>
        </p:blipFill>
        <p:spPr>
          <a:xfrm>
            <a:off x="1338263" y="1295400"/>
            <a:ext cx="6400800" cy="4800600"/>
          </a:xfrm>
          <a:prstGeom prst="rect">
            <a:avLst/>
          </a:prstGeom>
          <a:noFill/>
          <a:ln w="9525">
            <a:noFill/>
          </a:ln>
        </p:spPr>
      </p:pic>
      <p:sp>
        <p:nvSpPr>
          <p:cNvPr id="26629"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- 6</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76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7652" name="Picture 2"/>
          <p:cNvPicPr>
            <a:picLocks noChangeAspect="1"/>
          </p:cNvPicPr>
          <p:nvPr/>
        </p:nvPicPr>
        <p:blipFill>
          <a:blip r:embed="rId1"/>
          <a:srcRect l="26250" t="19000" r="26250" b="24001"/>
          <a:stretch>
            <a:fillRect/>
          </a:stretch>
        </p:blipFill>
        <p:spPr>
          <a:xfrm>
            <a:off x="1262063" y="1295400"/>
            <a:ext cx="6477000" cy="4857750"/>
          </a:xfrm>
          <a:prstGeom prst="rect">
            <a:avLst/>
          </a:prstGeom>
          <a:noFill/>
          <a:ln w="9525">
            <a:noFill/>
          </a:ln>
        </p:spPr>
      </p:pic>
      <p:sp>
        <p:nvSpPr>
          <p:cNvPr id="27653"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- 7</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86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8676" name="Picture 2"/>
          <p:cNvPicPr>
            <a:picLocks noChangeAspect="1"/>
          </p:cNvPicPr>
          <p:nvPr/>
        </p:nvPicPr>
        <p:blipFill>
          <a:blip r:embed="rId1"/>
          <a:srcRect l="26250" t="19000" r="26250" b="24001"/>
          <a:stretch>
            <a:fillRect/>
          </a:stretch>
        </p:blipFill>
        <p:spPr>
          <a:xfrm>
            <a:off x="1447800" y="1371600"/>
            <a:ext cx="5791200" cy="4343400"/>
          </a:xfrm>
          <a:prstGeom prst="rect">
            <a:avLst/>
          </a:prstGeom>
          <a:noFill/>
          <a:ln w="9525">
            <a:noFill/>
          </a:ln>
        </p:spPr>
      </p:pic>
      <p:pic>
        <p:nvPicPr>
          <p:cNvPr id="28677" name="Picture 3"/>
          <p:cNvPicPr>
            <a:picLocks noChangeAspect="1"/>
          </p:cNvPicPr>
          <p:nvPr/>
        </p:nvPicPr>
        <p:blipFill>
          <a:blip r:embed="rId2"/>
          <a:srcRect l="26250" t="26001" r="26250" b="70000"/>
          <a:stretch>
            <a:fillRect/>
          </a:stretch>
        </p:blipFill>
        <p:spPr>
          <a:xfrm>
            <a:off x="1447800" y="1600200"/>
            <a:ext cx="5791200" cy="304800"/>
          </a:xfrm>
          <a:prstGeom prst="rect">
            <a:avLst/>
          </a:prstGeom>
          <a:noFill/>
          <a:ln w="9525">
            <a:noFill/>
          </a:ln>
        </p:spPr>
      </p:pic>
      <p:sp>
        <p:nvSpPr>
          <p:cNvPr id="28678" name="Rectangle 4"/>
          <p:cNvSpPr>
            <a:spLocks noGrp="1"/>
          </p:cNvSpPr>
          <p:nvPr>
            <p:ph type="title"/>
          </p:nvPr>
        </p:nvSpPr>
        <p:spPr>
          <a:xfrm>
            <a:off x="12192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- 8</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96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29700" name="Picture 2"/>
          <p:cNvPicPr>
            <a:picLocks noChangeAspect="1"/>
          </p:cNvPicPr>
          <p:nvPr/>
        </p:nvPicPr>
        <p:blipFill>
          <a:blip r:embed="rId1"/>
          <a:srcRect l="26250" t="19000" r="26250" b="24001"/>
          <a:stretch>
            <a:fillRect/>
          </a:stretch>
        </p:blipFill>
        <p:spPr>
          <a:xfrm>
            <a:off x="1371600" y="1295400"/>
            <a:ext cx="6400800" cy="4800600"/>
          </a:xfrm>
          <a:prstGeom prst="rect">
            <a:avLst/>
          </a:prstGeom>
          <a:noFill/>
          <a:ln w="9525">
            <a:noFill/>
          </a:ln>
        </p:spPr>
      </p:pic>
      <p:sp>
        <p:nvSpPr>
          <p:cNvPr id="29701" name="Rectangle 3"/>
          <p:cNvSpPr>
            <a:spLocks noGrp="1"/>
          </p:cNvSpPr>
          <p:nvPr>
            <p:ph type="title"/>
          </p:nvPr>
        </p:nvSpPr>
        <p:spPr>
          <a:xfrm>
            <a:off x="15240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- 9</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07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30724" name="Picture 2"/>
          <p:cNvPicPr>
            <a:picLocks noChangeAspect="1"/>
          </p:cNvPicPr>
          <p:nvPr/>
        </p:nvPicPr>
        <p:blipFill>
          <a:blip r:embed="rId1"/>
          <a:srcRect l="26250" t="19000" r="26250" b="24001"/>
          <a:stretch>
            <a:fillRect/>
          </a:stretch>
        </p:blipFill>
        <p:spPr>
          <a:xfrm>
            <a:off x="1371600" y="1295400"/>
            <a:ext cx="6400800" cy="4800600"/>
          </a:xfrm>
          <a:prstGeom prst="rect">
            <a:avLst/>
          </a:prstGeom>
          <a:noFill/>
          <a:ln w="9525">
            <a:noFill/>
          </a:ln>
        </p:spPr>
      </p:pic>
      <p:pic>
        <p:nvPicPr>
          <p:cNvPr id="30725" name="Picture 3"/>
          <p:cNvPicPr>
            <a:picLocks noChangeAspect="1"/>
          </p:cNvPicPr>
          <p:nvPr/>
        </p:nvPicPr>
        <p:blipFill>
          <a:blip r:embed="rId2"/>
          <a:srcRect l="30624" t="24001" r="31250" b="69000"/>
          <a:stretch>
            <a:fillRect/>
          </a:stretch>
        </p:blipFill>
        <p:spPr>
          <a:xfrm>
            <a:off x="2133600" y="1371600"/>
            <a:ext cx="4953000" cy="568325"/>
          </a:xfrm>
          <a:prstGeom prst="rect">
            <a:avLst/>
          </a:prstGeom>
          <a:noFill/>
          <a:ln w="9525">
            <a:noFill/>
          </a:ln>
        </p:spPr>
      </p:pic>
      <p:sp>
        <p:nvSpPr>
          <p:cNvPr id="30726" name="Rectangle 4"/>
          <p:cNvSpPr>
            <a:spLocks noGrp="1"/>
          </p:cNvSpPr>
          <p:nvPr>
            <p:ph type="title"/>
          </p:nvPr>
        </p:nvSpPr>
        <p:spPr>
          <a:xfrm>
            <a:off x="15240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- 10</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174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31748" name="Picture 2"/>
          <p:cNvPicPr>
            <a:picLocks noChangeAspect="1"/>
          </p:cNvPicPr>
          <p:nvPr/>
        </p:nvPicPr>
        <p:blipFill>
          <a:blip r:embed="rId1"/>
          <a:srcRect l="26250" t="19000" r="26250" b="24001"/>
          <a:stretch>
            <a:fillRect/>
          </a:stretch>
        </p:blipFill>
        <p:spPr>
          <a:xfrm>
            <a:off x="1295400" y="1295400"/>
            <a:ext cx="6477000" cy="4857750"/>
          </a:xfrm>
          <a:prstGeom prst="rect">
            <a:avLst/>
          </a:prstGeom>
          <a:noFill/>
          <a:ln w="9525">
            <a:noFill/>
          </a:ln>
        </p:spPr>
      </p:pic>
      <p:sp>
        <p:nvSpPr>
          <p:cNvPr id="31749"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- 11</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27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32772" name="Picture 2"/>
          <p:cNvPicPr>
            <a:picLocks noChangeAspect="1"/>
          </p:cNvPicPr>
          <p:nvPr/>
        </p:nvPicPr>
        <p:blipFill>
          <a:blip r:embed="rId1"/>
          <a:srcRect l="26250" t="19000" r="26250" b="24001"/>
          <a:stretch>
            <a:fillRect/>
          </a:stretch>
        </p:blipFill>
        <p:spPr>
          <a:xfrm>
            <a:off x="1295400" y="1295400"/>
            <a:ext cx="6477000" cy="4857750"/>
          </a:xfrm>
          <a:prstGeom prst="rect">
            <a:avLst/>
          </a:prstGeom>
          <a:noFill/>
          <a:ln w="9525">
            <a:noFill/>
          </a:ln>
        </p:spPr>
      </p:pic>
      <p:sp>
        <p:nvSpPr>
          <p:cNvPr id="32773"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379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33796" name="Picture 2"/>
          <p:cNvPicPr>
            <a:picLocks noChangeAspect="1"/>
          </p:cNvPicPr>
          <p:nvPr/>
        </p:nvPicPr>
        <p:blipFill>
          <a:blip r:embed="rId1"/>
          <a:srcRect l="26250" t="19000" r="26250" b="24001"/>
          <a:stretch>
            <a:fillRect/>
          </a:stretch>
        </p:blipFill>
        <p:spPr>
          <a:xfrm>
            <a:off x="1219200" y="1295400"/>
            <a:ext cx="6477000" cy="4857750"/>
          </a:xfrm>
          <a:prstGeom prst="rect">
            <a:avLst/>
          </a:prstGeom>
          <a:noFill/>
          <a:ln w="9525">
            <a:noFill/>
          </a:ln>
        </p:spPr>
      </p:pic>
      <p:pic>
        <p:nvPicPr>
          <p:cNvPr id="33797" name="Picture 3"/>
          <p:cNvPicPr>
            <a:picLocks noChangeAspect="1"/>
          </p:cNvPicPr>
          <p:nvPr/>
        </p:nvPicPr>
        <p:blipFill>
          <a:blip r:embed="rId2"/>
          <a:srcRect l="28320" t="24815" r="26802" b="68117"/>
          <a:stretch>
            <a:fillRect/>
          </a:stretch>
        </p:blipFill>
        <p:spPr>
          <a:xfrm>
            <a:off x="1447800" y="2362200"/>
            <a:ext cx="6191250" cy="609600"/>
          </a:xfrm>
          <a:prstGeom prst="rect">
            <a:avLst/>
          </a:prstGeom>
          <a:noFill/>
          <a:ln w="9525">
            <a:noFill/>
          </a:ln>
        </p:spPr>
      </p:pic>
      <p:sp>
        <p:nvSpPr>
          <p:cNvPr id="33798" name="Rectangle 4"/>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- 13</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71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7172" name="Rectangle 2"/>
          <p:cNvSpPr>
            <a:spLocks noGrp="1"/>
          </p:cNvSpPr>
          <p:nvPr>
            <p:ph type="title"/>
          </p:nvPr>
        </p:nvSpPr>
        <p:spPr>
          <a:xfrm>
            <a:off x="457200" y="2590800"/>
            <a:ext cx="8229600" cy="701675"/>
          </a:xfrm>
        </p:spPr>
        <p:txBody>
          <a:bodyPr vert="horz" wrap="square" lIns="91440" tIns="45720" rIns="91440" bIns="45720" anchor="ctr" anchorCtr="0">
            <a:spAutoFit/>
          </a:bodyPr>
          <a:lstStyle/>
          <a:p>
            <a:r>
              <a:rPr lang="en-US" altLang="en-US" sz="4000" b="1" kern="1200" dirty="0">
                <a:solidFill>
                  <a:schemeClr val="hlink"/>
                </a:solidFill>
                <a:latin typeface="+mj-lt"/>
                <a:ea typeface="+mj-ea"/>
                <a:cs typeface="Arial" panose="020B0604020202020204" pitchFamily="34" charset="0"/>
              </a:rPr>
              <a:t>Elementary Sorting Algorithms</a:t>
            </a:r>
            <a:endParaRPr lang="en-US" altLang="en-US" sz="4000" b="1" kern="1200" dirty="0">
              <a:solidFill>
                <a:schemeClr val="hlink"/>
              </a:solidFill>
              <a:latin typeface="+mj-lt"/>
              <a:ea typeface="Arial" panose="020B0604020202020204" pitchFamily="34" charset="0"/>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481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pic>
        <p:nvPicPr>
          <p:cNvPr id="34820" name="Picture 2"/>
          <p:cNvPicPr>
            <a:picLocks noChangeAspect="1"/>
          </p:cNvPicPr>
          <p:nvPr/>
        </p:nvPicPr>
        <p:blipFill>
          <a:blip r:embed="rId1"/>
          <a:srcRect l="26250" t="19000" r="25626" b="24001"/>
          <a:stretch>
            <a:fillRect/>
          </a:stretch>
        </p:blipFill>
        <p:spPr>
          <a:xfrm>
            <a:off x="1314450" y="1295400"/>
            <a:ext cx="6553200" cy="4851400"/>
          </a:xfrm>
          <a:prstGeom prst="rect">
            <a:avLst/>
          </a:prstGeom>
          <a:noFill/>
          <a:ln w="9525">
            <a:noFill/>
          </a:ln>
        </p:spPr>
      </p:pic>
      <p:sp>
        <p:nvSpPr>
          <p:cNvPr id="34821"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- 14</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584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5844"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Mergesort</a:t>
            </a:r>
            <a:endParaRPr lang="en-US" altLang="en-US" sz="4000" b="1" kern="1200" dirty="0">
              <a:solidFill>
                <a:srgbClr val="CC3300"/>
              </a:solidFill>
              <a:latin typeface="+mj-lt"/>
              <a:ea typeface="Arial" panose="020B0604020202020204" pitchFamily="34" charset="0"/>
              <a:cs typeface="+mj-cs"/>
            </a:endParaRPr>
          </a:p>
        </p:txBody>
      </p:sp>
      <p:sp>
        <p:nvSpPr>
          <p:cNvPr id="35845" name="Rectangle 3"/>
          <p:cNvSpPr>
            <a:spLocks noGrp="1"/>
          </p:cNvSpPr>
          <p:nvPr>
            <p:ph idx="1"/>
          </p:nvPr>
        </p:nvSpPr>
        <p:spPr>
          <a:xfrm>
            <a:off x="381000" y="1066800"/>
            <a:ext cx="8153400" cy="5194300"/>
          </a:xfrm>
        </p:spPr>
        <p:txBody>
          <a:bodyPr vert="horz" wrap="square" lIns="91440" tIns="45720" rIns="91440" bIns="45720" anchor="t" anchorCtr="0">
            <a:spAutoFit/>
          </a:bodyPr>
          <a:lstStyle/>
          <a:p>
            <a:pPr defTabSz="914400">
              <a:lnSpc>
                <a:spcPct val="90000"/>
              </a:lnSpc>
              <a:buFont typeface="Arial" panose="020B0604020202020204" pitchFamily="34" charset="0"/>
              <a:buChar char="•"/>
              <a:tabLst>
                <a:tab pos="744855" algn="l"/>
                <a:tab pos="1031875" algn="l"/>
              </a:tabLst>
            </a:pPr>
            <a:r>
              <a:rPr lang="en-US" altLang="en-US" b="1" kern="1200" dirty="0">
                <a:latin typeface="+mn-lt"/>
                <a:ea typeface="+mn-ea"/>
                <a:cs typeface="Arial" panose="020B0604020202020204" pitchFamily="34" charset="0"/>
              </a:rPr>
              <a:t>Mergesort</a:t>
            </a:r>
            <a:r>
              <a:rPr lang="en-US" altLang="en-US" kern="1200" dirty="0">
                <a:latin typeface="+mn-lt"/>
                <a:ea typeface="+mn-ea"/>
                <a:cs typeface="Arial" panose="020B0604020202020204" pitchFamily="34" charset="0"/>
              </a:rPr>
              <a:t> makes partitioning as simple as possible and concentrates on merging sorted halves of an array into one sorted array </a:t>
            </a:r>
            <a:endParaRPr lang="en-US" altLang="en-US" kern="1200" dirty="0">
              <a:latin typeface="+mn-lt"/>
              <a:ea typeface="+mn-ea"/>
              <a:cs typeface="Arial" panose="020B0604020202020204" pitchFamily="34" charset="0"/>
            </a:endParaRPr>
          </a:p>
          <a:p>
            <a:pPr defTabSz="914400">
              <a:lnSpc>
                <a:spcPct val="90000"/>
              </a:lnSpc>
              <a:buFont typeface="Arial" panose="020B0604020202020204" pitchFamily="34" charset="0"/>
              <a:buChar char="•"/>
              <a:tabLst>
                <a:tab pos="744855" algn="l"/>
                <a:tab pos="1031875" algn="l"/>
              </a:tabLst>
            </a:pPr>
            <a:r>
              <a:rPr lang="en-US" altLang="en-US" kern="1200" dirty="0">
                <a:latin typeface="+mn-lt"/>
                <a:ea typeface="+mn-ea"/>
                <a:cs typeface="Arial" panose="020B0604020202020204" pitchFamily="34" charset="0"/>
              </a:rPr>
              <a:t>Complexity is O(nlogn)</a:t>
            </a:r>
            <a:endParaRPr lang="en-US" altLang="en-US" kern="1200" dirty="0">
              <a:latin typeface="+mn-lt"/>
              <a:ea typeface="+mn-ea"/>
              <a:cs typeface="Arial" panose="020B0604020202020204" pitchFamily="34" charset="0"/>
            </a:endParaRPr>
          </a:p>
          <a:p>
            <a:pPr defTabSz="914400">
              <a:lnSpc>
                <a:spcPct val="90000"/>
              </a:lnSpc>
              <a:buFont typeface="Arial" panose="020B0604020202020204" pitchFamily="34" charset="0"/>
              <a:buChar char="•"/>
              <a:tabLst>
                <a:tab pos="744855" algn="l"/>
                <a:tab pos="1031875" algn="l"/>
              </a:tabLst>
            </a:pPr>
            <a:r>
              <a:rPr lang="en-US" altLang="en-US" kern="1200" dirty="0">
                <a:latin typeface="+mn-lt"/>
                <a:ea typeface="+mn-ea"/>
                <a:cs typeface="Arial" panose="020B0604020202020204" pitchFamily="34" charset="0"/>
              </a:rPr>
              <a:t>It was one of the first sorting algorithms used on a computer and was developed by John von Neumann </a:t>
            </a:r>
            <a:endParaRPr lang="en-US" altLang="en-US" kern="1200" dirty="0">
              <a:latin typeface="+mn-lt"/>
              <a:ea typeface="+mn-ea"/>
              <a:cs typeface="Arial" panose="020B0604020202020204" pitchFamily="34" charset="0"/>
            </a:endParaRPr>
          </a:p>
          <a:p>
            <a:pPr lvl="2" defTabSz="914400">
              <a:lnSpc>
                <a:spcPct val="90000"/>
              </a:lnSpc>
              <a:buFont typeface="Arial" panose="020B0604020202020204" pitchFamily="34" charset="0"/>
              <a:buNone/>
              <a:tabLst>
                <a:tab pos="744855" algn="l"/>
                <a:tab pos="1031875" algn="l"/>
              </a:tabLst>
            </a:pPr>
            <a:r>
              <a:rPr lang="en-US" altLang="en-US" sz="1600"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mergesort(data)</a:t>
            </a:r>
            <a:endParaRPr lang="en-US" altLang="en-US" sz="2200" kern="1200" dirty="0">
              <a:latin typeface="Courier New" panose="02070309020205020404" pitchFamily="49" charset="0"/>
              <a:ea typeface="+mn-ea"/>
              <a:cs typeface="+mn-cs"/>
            </a:endParaRP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if data </a:t>
            </a:r>
            <a:r>
              <a:rPr lang="en-US" altLang="en-US" sz="2200" i="1" kern="1200" dirty="0">
                <a:latin typeface="+mn-lt"/>
                <a:ea typeface="+mn-ea"/>
                <a:cs typeface="+mn-cs"/>
              </a:rPr>
              <a:t>have at least two elements</a:t>
            </a:r>
            <a:endParaRPr lang="en-US" altLang="en-US" sz="2200" i="1" kern="1200" dirty="0">
              <a:latin typeface="+mn-lt"/>
              <a:ea typeface="+mn-ea"/>
              <a:cs typeface="+mn-cs"/>
            </a:endParaRP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mergesort(</a:t>
            </a:r>
            <a:r>
              <a:rPr lang="en-US" altLang="en-US" sz="2200" i="1" kern="1200" dirty="0">
                <a:latin typeface="+mn-lt"/>
                <a:ea typeface="+mn-ea"/>
                <a:cs typeface="+mn-cs"/>
              </a:rPr>
              <a:t>left half of</a:t>
            </a:r>
            <a:r>
              <a:rPr lang="en-US" altLang="en-US" sz="2200" i="1"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data);</a:t>
            </a:r>
            <a:endParaRPr lang="en-US" altLang="en-US" sz="2200" kern="1200" dirty="0">
              <a:latin typeface="Courier New" panose="02070309020205020404" pitchFamily="49" charset="0"/>
              <a:ea typeface="+mn-ea"/>
              <a:cs typeface="+mn-cs"/>
            </a:endParaRP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mergesort(</a:t>
            </a:r>
            <a:r>
              <a:rPr lang="en-US" altLang="en-US" sz="2200" i="1" kern="1200" dirty="0">
                <a:latin typeface="+mn-lt"/>
                <a:ea typeface="+mn-ea"/>
                <a:cs typeface="+mn-cs"/>
              </a:rPr>
              <a:t>right half of</a:t>
            </a:r>
            <a:r>
              <a:rPr lang="en-US" altLang="en-US" sz="2200" i="1"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data);</a:t>
            </a:r>
            <a:endParaRPr lang="en-US" altLang="en-US" sz="2200" kern="1200" dirty="0">
              <a:latin typeface="Courier New" panose="02070309020205020404" pitchFamily="49" charset="0"/>
              <a:ea typeface="+mn-ea"/>
              <a:cs typeface="+mn-cs"/>
            </a:endParaRP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a:t>
            </a:r>
            <a:r>
              <a:rPr lang="en-US" altLang="en-US" sz="2200" i="1" kern="1200" dirty="0">
                <a:latin typeface="+mn-lt"/>
                <a:ea typeface="+mn-ea"/>
                <a:cs typeface="+mn-cs"/>
              </a:rPr>
              <a:t>both halves into a sorted list</a:t>
            </a:r>
            <a:r>
              <a:rPr lang="en-US" altLang="en-US" sz="2200" kern="1200" dirty="0">
                <a:latin typeface="+mn-lt"/>
                <a:ea typeface="+mn-ea"/>
                <a:cs typeface="+mn-cs"/>
              </a:rPr>
              <a:t>);</a:t>
            </a:r>
            <a:endParaRPr lang="en-US" altLang="en-US" sz="2200" kern="1200" dirty="0">
              <a:latin typeface="Courier New" panose="02070309020205020404" pitchFamily="49" charset="0"/>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686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6868"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Mergesort example</a:t>
            </a:r>
            <a:endParaRPr lang="en-US" altLang="en-US" sz="4000" b="1" kern="1200" dirty="0">
              <a:solidFill>
                <a:srgbClr val="CC3300"/>
              </a:solidFill>
              <a:latin typeface="+mj-lt"/>
              <a:ea typeface="Arial" panose="020B0604020202020204" pitchFamily="34" charset="0"/>
              <a:cs typeface="+mj-cs"/>
            </a:endParaRPr>
          </a:p>
        </p:txBody>
      </p:sp>
      <p:sp>
        <p:nvSpPr>
          <p:cNvPr id="36869" name="Text Box 3"/>
          <p:cNvSpPr txBox="1"/>
          <p:nvPr/>
        </p:nvSpPr>
        <p:spPr>
          <a:xfrm>
            <a:off x="1600200" y="5622925"/>
            <a:ext cx="62023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The array [1 8 6 4 10 5 3 2 22] sorted by mergesort</a:t>
            </a:r>
            <a:endParaRPr lang="en-US" altLang="en-US" sz="2000" b="1" dirty="0">
              <a:latin typeface="Arial" panose="020B0604020202020204" pitchFamily="34" charset="0"/>
            </a:endParaRPr>
          </a:p>
        </p:txBody>
      </p:sp>
      <p:pic>
        <p:nvPicPr>
          <p:cNvPr id="36870" name="Picture 4"/>
          <p:cNvPicPr>
            <a:picLocks noChangeAspect="1"/>
          </p:cNvPicPr>
          <p:nvPr/>
        </p:nvPicPr>
        <p:blipFill>
          <a:blip r:embed="rId1"/>
          <a:stretch>
            <a:fillRect/>
          </a:stretch>
        </p:blipFill>
        <p:spPr>
          <a:xfrm>
            <a:off x="2286000" y="1371600"/>
            <a:ext cx="4724400" cy="407035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789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7892" name="Rectangle 2"/>
          <p:cNvSpPr>
            <a:spLocks noGrp="1"/>
          </p:cNvSpPr>
          <p:nvPr>
            <p:ph idx="1"/>
          </p:nvPr>
        </p:nvSpPr>
        <p:spPr>
          <a:xfrm>
            <a:off x="4343400" y="1066800"/>
            <a:ext cx="4572000" cy="47148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void merge(int p, int q, int r)</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{if(!(p&lt;=q) &amp;&amp; (q&lt;=r)) return;</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n,i,j,k,x; n = r-p+1;</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 b = new int[n];</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i=p;j=q+1;k=0;</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&amp;&amp; j&lt;=r)</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{if(a[i]&lt;a[j])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a[i++];</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else</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 </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b[k++] = a[i++];</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while(j&lt;=r)  b[k++] = 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k=0;</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for(i=p;i&lt;=r;i++) a[i] = b[k++];</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endParaRPr lang="fr-FR" altLang="en-US" sz="1800" kern="1200" dirty="0">
              <a:latin typeface="+mn-lt"/>
              <a:ea typeface="Arial" panose="020B0604020202020204" pitchFamily="34" charset="0"/>
              <a:cs typeface="+mn-cs"/>
            </a:endParaRPr>
          </a:p>
        </p:txBody>
      </p:sp>
      <p:sp>
        <p:nvSpPr>
          <p:cNvPr id="37893" name="Rectangle 3"/>
          <p:cNvSpPr>
            <a:spLocks noGrp="1"/>
          </p:cNvSpPr>
          <p:nvPr>
            <p:ph type="title"/>
          </p:nvPr>
        </p:nvSpPr>
        <p:spPr>
          <a:xfrm>
            <a:off x="457200" y="762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 sort code</a:t>
            </a:r>
            <a:endParaRPr lang="en-US" altLang="en-US" sz="4000" b="1" kern="1200" dirty="0">
              <a:solidFill>
                <a:srgbClr val="CC3300"/>
              </a:solidFill>
              <a:latin typeface="+mj-lt"/>
              <a:ea typeface="Arial" panose="020B0604020202020204" pitchFamily="34" charset="0"/>
              <a:cs typeface="+mj-cs"/>
            </a:endParaRPr>
          </a:p>
        </p:txBody>
      </p:sp>
      <p:sp>
        <p:nvSpPr>
          <p:cNvPr id="37894" name="Text Box 4"/>
          <p:cNvSpPr txBox="1"/>
          <p:nvPr/>
        </p:nvSpPr>
        <p:spPr>
          <a:xfrm>
            <a:off x="762000" y="4419600"/>
            <a:ext cx="3276600" cy="1744663"/>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200" dirty="0">
                <a:latin typeface="Arial" panose="020B0604020202020204" pitchFamily="34" charset="0"/>
              </a:rPr>
              <a:t>public class Main</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{public static void main(String args[])</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{int [] b = {7,3,5,9,11,8,6,15,10,12,14};</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EffSort t = new EffSort(b);</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int n=b.length;</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t.mergeSort(0,n-1);t.display();</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System.out.println();</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a:t>
            </a:r>
            <a:endParaRPr lang="en-US" altLang="en-US" sz="1200" dirty="0">
              <a:latin typeface="Arial" panose="020B0604020202020204" pitchFamily="34" charset="0"/>
            </a:endParaRPr>
          </a:p>
        </p:txBody>
      </p:sp>
      <p:sp>
        <p:nvSpPr>
          <p:cNvPr id="37895" name="Rectangle 7"/>
          <p:cNvSpPr/>
          <p:nvPr/>
        </p:nvSpPr>
        <p:spPr>
          <a:xfrm>
            <a:off x="381000" y="1066800"/>
            <a:ext cx="3886200" cy="32178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buNone/>
            </a:pPr>
            <a:r>
              <a:rPr lang="fr-FR" altLang="en-US" dirty="0"/>
              <a:t> </a:t>
            </a:r>
            <a:r>
              <a:rPr lang="fr-FR" altLang="en-US" sz="2400" dirty="0"/>
              <a:t>void mergeSort(int p, int r)</a:t>
            </a:r>
            <a:endParaRPr lang="fr-FR" altLang="en-US" sz="2400" dirty="0"/>
          </a:p>
          <a:p>
            <a:pPr marL="342900" lvl="0" indent="-342900">
              <a:buNone/>
            </a:pPr>
            <a:r>
              <a:rPr lang="fr-FR" altLang="en-US" sz="2400" dirty="0"/>
              <a:t>    {if(p&gt;=r) return;</a:t>
            </a:r>
            <a:endParaRPr lang="fr-FR" altLang="en-US" sz="2400" dirty="0"/>
          </a:p>
          <a:p>
            <a:pPr marL="342900" lvl="0" indent="-342900">
              <a:buNone/>
            </a:pPr>
            <a:r>
              <a:rPr lang="fr-FR" altLang="en-US" sz="2400" dirty="0"/>
              <a:t>      int q = (p+r)/2;</a:t>
            </a:r>
            <a:endParaRPr lang="fr-FR" altLang="en-US" sz="2400" dirty="0"/>
          </a:p>
          <a:p>
            <a:pPr marL="342900" lvl="0" indent="-342900">
              <a:buNone/>
            </a:pPr>
            <a:r>
              <a:rPr lang="fr-FR" altLang="en-US" sz="2400" dirty="0"/>
              <a:t>      mergeSort(p,q);</a:t>
            </a:r>
            <a:endParaRPr lang="fr-FR" altLang="en-US" sz="2400" dirty="0"/>
          </a:p>
          <a:p>
            <a:pPr marL="342900" lvl="0" indent="-342900">
              <a:buNone/>
            </a:pPr>
            <a:r>
              <a:rPr lang="fr-FR" altLang="en-US" sz="2400" dirty="0"/>
              <a:t>      mergeSort(q+1,r);</a:t>
            </a:r>
            <a:endParaRPr lang="fr-FR" altLang="en-US" sz="2400" dirty="0"/>
          </a:p>
          <a:p>
            <a:pPr marL="342900" lvl="0" indent="-342900">
              <a:buNone/>
            </a:pPr>
            <a:r>
              <a:rPr lang="fr-FR" altLang="en-US" sz="2400" dirty="0"/>
              <a:t>      merge(p,q,r);</a:t>
            </a:r>
            <a:endParaRPr lang="fr-FR" altLang="en-US" sz="2400" dirty="0"/>
          </a:p>
          <a:p>
            <a:pPr marL="342900" lvl="0" indent="-342900">
              <a:buNone/>
            </a:pPr>
            <a:r>
              <a:rPr lang="fr-FR" altLang="en-US" sz="2400" dirty="0"/>
              <a:t>    }</a:t>
            </a:r>
            <a:endParaRPr lang="fr-FR"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891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8916" name="Rectangle 2"/>
          <p:cNvSpPr>
            <a:spLocks noGrp="1"/>
          </p:cNvSpPr>
          <p:nvPr>
            <p:ph idx="1"/>
          </p:nvPr>
        </p:nvSpPr>
        <p:spPr>
          <a:xfrm>
            <a:off x="4343400" y="1066800"/>
            <a:ext cx="4572000" cy="47148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void merge(int p, int q, int r)</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{if(!(p&lt;=q) &amp;&amp; (q&lt;=r)) return;</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n,i,j,k,x; n = r-p+1;</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 b = new int[n];</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i=p;j=q+1;k=0;</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&amp;&amp; j&lt;=r)</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{if(a[i]&lt;a[j])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a[i++];</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else</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 </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b[k++] = a[i++];</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while(j&lt;=r)  b[k++] = a[j++];</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k=0;</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for(i=p;i&lt;=r;i++) a[i] = b[k++];</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a:t>
            </a:r>
            <a:endParaRPr lang="fr-FR" altLang="en-US" sz="1800" kern="1200" dirty="0">
              <a:latin typeface="+mn-lt"/>
              <a:ea typeface="+mn-ea"/>
              <a:cs typeface="Arial" panose="020B0604020202020204" pitchFamily="34" charset="0"/>
            </a:endParaRPr>
          </a:p>
          <a:p>
            <a:pPr>
              <a:lnSpc>
                <a:spcPct val="80000"/>
              </a:lnSpc>
              <a:buFont typeface="Arial" panose="020B0604020202020204" pitchFamily="34" charset="0"/>
              <a:buNone/>
            </a:pPr>
            <a:endParaRPr lang="fr-FR" altLang="en-US" sz="1800" kern="1200" dirty="0">
              <a:latin typeface="+mn-lt"/>
              <a:ea typeface="Arial" panose="020B0604020202020204" pitchFamily="34" charset="0"/>
              <a:cs typeface="+mn-cs"/>
            </a:endParaRPr>
          </a:p>
        </p:txBody>
      </p:sp>
      <p:sp>
        <p:nvSpPr>
          <p:cNvPr id="38917" name="Rectangle 3"/>
          <p:cNvSpPr>
            <a:spLocks noGrp="1"/>
          </p:cNvSpPr>
          <p:nvPr>
            <p:ph type="title"/>
          </p:nvPr>
        </p:nvSpPr>
        <p:spPr>
          <a:xfrm>
            <a:off x="457200" y="762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 sort code</a:t>
            </a:r>
            <a:endParaRPr lang="en-US" altLang="en-US" sz="4000" b="1" kern="1200" dirty="0">
              <a:solidFill>
                <a:srgbClr val="CC3300"/>
              </a:solidFill>
              <a:latin typeface="+mj-lt"/>
              <a:ea typeface="Arial" panose="020B0604020202020204" pitchFamily="34" charset="0"/>
              <a:cs typeface="+mj-cs"/>
            </a:endParaRPr>
          </a:p>
        </p:txBody>
      </p:sp>
      <p:sp>
        <p:nvSpPr>
          <p:cNvPr id="38918" name="Text Box 4"/>
          <p:cNvSpPr txBox="1"/>
          <p:nvPr/>
        </p:nvSpPr>
        <p:spPr>
          <a:xfrm>
            <a:off x="762000" y="4419600"/>
            <a:ext cx="3276600" cy="1744663"/>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200" dirty="0">
                <a:latin typeface="Arial" panose="020B0604020202020204" pitchFamily="34" charset="0"/>
              </a:rPr>
              <a:t>public class Main</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{public static void main(String args[])</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{int [] b = {7,3,5,9,11,8,6,15,10,12,14};</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EffSort t = new EffSort(b);</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int n=b.length;</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t.mergeSort(0,n-1);t.display();</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System.out.println();</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a:t>
            </a:r>
            <a:endParaRPr lang="en-US" altLang="en-US" sz="1200" dirty="0">
              <a:latin typeface="Arial" panose="020B0604020202020204" pitchFamily="34" charset="0"/>
            </a:endParaRPr>
          </a:p>
          <a:p>
            <a:pPr marL="0" lvl="0" indent="0" eaLnBrk="1" hangingPunct="1">
              <a:spcBef>
                <a:spcPct val="0"/>
              </a:spcBef>
              <a:buFontTx/>
              <a:buNone/>
            </a:pPr>
            <a:r>
              <a:rPr lang="en-US" altLang="en-US" sz="1200" dirty="0">
                <a:latin typeface="Arial" panose="020B0604020202020204" pitchFamily="34" charset="0"/>
              </a:rPr>
              <a:t> }</a:t>
            </a:r>
            <a:endParaRPr lang="en-US" altLang="en-US" sz="1200" dirty="0">
              <a:latin typeface="Arial" panose="020B0604020202020204" pitchFamily="34" charset="0"/>
            </a:endParaRPr>
          </a:p>
        </p:txBody>
      </p:sp>
      <p:sp>
        <p:nvSpPr>
          <p:cNvPr id="38919" name="Rectangle 7"/>
          <p:cNvSpPr/>
          <p:nvPr/>
        </p:nvSpPr>
        <p:spPr>
          <a:xfrm>
            <a:off x="381000" y="1066800"/>
            <a:ext cx="3886200" cy="32178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buNone/>
            </a:pPr>
            <a:r>
              <a:rPr lang="fr-FR" altLang="en-US" dirty="0"/>
              <a:t> </a:t>
            </a:r>
            <a:r>
              <a:rPr lang="fr-FR" altLang="en-US" sz="2400" dirty="0"/>
              <a:t>void mergeSort(int p, int r)</a:t>
            </a:r>
            <a:endParaRPr lang="fr-FR" altLang="en-US" sz="2400" dirty="0"/>
          </a:p>
          <a:p>
            <a:pPr marL="342900" lvl="0" indent="-342900">
              <a:buNone/>
            </a:pPr>
            <a:r>
              <a:rPr lang="fr-FR" altLang="en-US" sz="2400" dirty="0"/>
              <a:t>    {if(p&gt;=r) return;</a:t>
            </a:r>
            <a:endParaRPr lang="fr-FR" altLang="en-US" sz="2400" dirty="0"/>
          </a:p>
          <a:p>
            <a:pPr marL="342900" lvl="0" indent="-342900">
              <a:buNone/>
            </a:pPr>
            <a:r>
              <a:rPr lang="fr-FR" altLang="en-US" sz="2400" dirty="0"/>
              <a:t>      int q = (p+r)/2;</a:t>
            </a:r>
            <a:endParaRPr lang="fr-FR" altLang="en-US" sz="2400" dirty="0"/>
          </a:p>
          <a:p>
            <a:pPr marL="342900" lvl="0" indent="-342900">
              <a:buNone/>
            </a:pPr>
            <a:r>
              <a:rPr lang="fr-FR" altLang="en-US" sz="2400" dirty="0"/>
              <a:t>      mergeSort(p,q);</a:t>
            </a:r>
            <a:endParaRPr lang="fr-FR" altLang="en-US" sz="2400" dirty="0"/>
          </a:p>
          <a:p>
            <a:pPr marL="342900" lvl="0" indent="-342900">
              <a:buNone/>
            </a:pPr>
            <a:r>
              <a:rPr lang="fr-FR" altLang="en-US" sz="2400" dirty="0"/>
              <a:t>      mergeSort(q+1,r);</a:t>
            </a:r>
            <a:endParaRPr lang="fr-FR" altLang="en-US" sz="2400" dirty="0"/>
          </a:p>
          <a:p>
            <a:pPr marL="342900" lvl="0" indent="-342900">
              <a:buNone/>
            </a:pPr>
            <a:r>
              <a:rPr lang="fr-FR" altLang="en-US" sz="2400" dirty="0"/>
              <a:t>      merge(p,q,r);</a:t>
            </a:r>
            <a:endParaRPr lang="fr-FR" altLang="en-US" sz="2400" dirty="0"/>
          </a:p>
          <a:p>
            <a:pPr marL="342900" lvl="0" indent="-342900">
              <a:buNone/>
            </a:pPr>
            <a:r>
              <a:rPr lang="fr-FR" altLang="en-US" sz="2400" dirty="0"/>
              <a:t>    }</a:t>
            </a:r>
            <a:endParaRPr lang="fr-FR" altLang="en-US" sz="2400" dirty="0"/>
          </a:p>
        </p:txBody>
      </p:sp>
      <p:pic>
        <p:nvPicPr>
          <p:cNvPr id="38920" name="Picture 2"/>
          <p:cNvPicPr>
            <a:picLocks noChangeAspect="1"/>
          </p:cNvPicPr>
          <p:nvPr/>
        </p:nvPicPr>
        <p:blipFill>
          <a:blip r:embed="rId1"/>
          <a:stretch>
            <a:fillRect/>
          </a:stretch>
        </p:blipFill>
        <p:spPr>
          <a:xfrm>
            <a:off x="0" y="23813"/>
            <a:ext cx="9144000" cy="67818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993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39940" name="Rectangle 3"/>
          <p:cNvSpPr>
            <a:spLocks noGrp="1"/>
          </p:cNvSpPr>
          <p:nvPr>
            <p:ph sz="quarter" idx="1"/>
          </p:nvPr>
        </p:nvSpPr>
        <p:spPr>
          <a:xfrm>
            <a:off x="304800" y="1003300"/>
            <a:ext cx="4495800" cy="391001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eaLnBrk="1" hangingPunct="1"/>
            <a:r>
              <a:rPr lang="en-US" altLang="en-US" sz="2200" b="1" dirty="0">
                <a:solidFill>
                  <a:schemeClr val="hlink"/>
                </a:solidFill>
              </a:rPr>
              <a:t>Heap</a:t>
            </a:r>
            <a:r>
              <a:rPr lang="en-US" altLang="en-US" sz="2200" dirty="0"/>
              <a:t> is a particular kind of  binary tree, which has two properties:</a:t>
            </a:r>
            <a:endParaRPr lang="en-US" altLang="en-US" sz="2200" dirty="0"/>
          </a:p>
          <a:p>
            <a:pPr marL="640080" lvl="1" indent="-273050" eaLnBrk="1" hangingPunct="1"/>
            <a:r>
              <a:rPr lang="en-US" altLang="en-US" sz="2200" dirty="0"/>
              <a:t>The value of each node is greater than or equal to the values stored in each of its children.</a:t>
            </a:r>
            <a:endParaRPr lang="en-US" altLang="en-US" sz="2200" dirty="0"/>
          </a:p>
          <a:p>
            <a:pPr marL="640080" lvl="1" indent="-273050" eaLnBrk="1" hangingPunct="1"/>
            <a:r>
              <a:rPr lang="en-US" altLang="en-US" sz="2200" dirty="0"/>
              <a:t>If the height of the tree is h, then the tree is complete at level d for d = 1, 2, ..., h-1, and the leaves in the last level are all in the leftmost positions</a:t>
            </a:r>
            <a:endParaRPr lang="en-US" altLang="en-US" sz="2200" dirty="0"/>
          </a:p>
        </p:txBody>
      </p:sp>
      <p:pic>
        <p:nvPicPr>
          <p:cNvPr id="39941" name="Picture 3"/>
          <p:cNvPicPr>
            <a:picLocks noChangeAspect="1"/>
          </p:cNvPicPr>
          <p:nvPr/>
        </p:nvPicPr>
        <p:blipFill>
          <a:blip r:embed="rId1"/>
          <a:srcRect l="38889" t="30000" r="44284" b="51538"/>
          <a:stretch>
            <a:fillRect/>
          </a:stretch>
        </p:blipFill>
        <p:spPr>
          <a:xfrm>
            <a:off x="4724400" y="1231900"/>
            <a:ext cx="3962400" cy="2717800"/>
          </a:xfrm>
          <a:prstGeom prst="rect">
            <a:avLst/>
          </a:prstGeom>
          <a:noFill/>
          <a:ln w="9525">
            <a:noFill/>
          </a:ln>
        </p:spPr>
      </p:pic>
      <p:sp>
        <p:nvSpPr>
          <p:cNvPr id="39942" name="Rectangle 3"/>
          <p:cNvSpPr/>
          <p:nvPr/>
        </p:nvSpPr>
        <p:spPr>
          <a:xfrm>
            <a:off x="381000" y="5270500"/>
            <a:ext cx="7924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eaLnBrk="1" hangingPunct="1"/>
            <a:r>
              <a:rPr lang="en-US" altLang="en-US" sz="2000" dirty="0"/>
              <a:t>These two properties define a </a:t>
            </a:r>
            <a:r>
              <a:rPr lang="en-US" altLang="en-US" sz="2000" b="1" dirty="0"/>
              <a:t>max heap </a:t>
            </a:r>
            <a:endParaRPr lang="en-US" altLang="en-US" sz="2000" b="1" dirty="0"/>
          </a:p>
          <a:p>
            <a:pPr marL="319405" lvl="0" indent="-319405" eaLnBrk="1" hangingPunct="1"/>
            <a:r>
              <a:rPr lang="en-US" altLang="en-US" sz="2000" dirty="0"/>
              <a:t>If “greater” in the first property is replaced with “less,” then the definition specifies a </a:t>
            </a:r>
            <a:r>
              <a:rPr lang="en-US" altLang="en-US" sz="2000" b="1" dirty="0"/>
              <a:t>min heap</a:t>
            </a:r>
            <a:endParaRPr lang="en-US" altLang="en-US" sz="2000" b="1" dirty="0"/>
          </a:p>
        </p:txBody>
      </p:sp>
      <p:sp>
        <p:nvSpPr>
          <p:cNvPr id="39943" name="Rectangle 5"/>
          <p:cNvSpPr/>
          <p:nvPr/>
        </p:nvSpPr>
        <p:spPr>
          <a:xfrm>
            <a:off x="457200" y="288925"/>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Heap data structure - 1</a:t>
            </a:r>
            <a:endParaRPr lang="en-US" altLang="en-US" sz="4000" b="1" dirty="0">
              <a:solidFill>
                <a:srgbClr val="CC3300"/>
              </a:solidFill>
            </a:endParaRPr>
          </a:p>
        </p:txBody>
      </p:sp>
      <p:sp>
        <p:nvSpPr>
          <p:cNvPr id="39944" name="Text Box 6"/>
          <p:cNvSpPr txBox="1"/>
          <p:nvPr/>
        </p:nvSpPr>
        <p:spPr>
          <a:xfrm>
            <a:off x="914400" y="4813300"/>
            <a:ext cx="7543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000" dirty="0">
                <a:latin typeface="Arial" panose="020B0604020202020204" pitchFamily="34" charset="0"/>
              </a:rPr>
              <a:t>(This kind of binary tree is called nearly complete binary tree)</a:t>
            </a:r>
            <a:endParaRPr lang="en-US" altLang="en-US" sz="2000" dirty="0">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4096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40964" name="Rectangle 2"/>
          <p:cNvSpPr>
            <a:spLocks noGrp="1"/>
          </p:cNvSpPr>
          <p:nvPr>
            <p:ph type="title"/>
          </p:nvPr>
        </p:nvSpPr>
        <p:spPr>
          <a:xfrm>
            <a:off x="1066800" y="457200"/>
            <a:ext cx="6477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data structure - 2</a:t>
            </a:r>
            <a:endParaRPr lang="en-US" altLang="en-US" sz="4000" b="1" kern="1200" dirty="0">
              <a:solidFill>
                <a:srgbClr val="CC3300"/>
              </a:solidFill>
              <a:latin typeface="+mj-lt"/>
              <a:ea typeface="Arial" panose="020B0604020202020204" pitchFamily="34" charset="0"/>
              <a:cs typeface="+mj-cs"/>
            </a:endParaRPr>
          </a:p>
        </p:txBody>
      </p:sp>
      <p:pic>
        <p:nvPicPr>
          <p:cNvPr id="40965" name="Picture 3" descr="heap0"/>
          <p:cNvPicPr>
            <a:picLocks noChangeAspect="1"/>
          </p:cNvPicPr>
          <p:nvPr/>
        </p:nvPicPr>
        <p:blipFill>
          <a:blip r:embed="rId1"/>
          <a:stretch>
            <a:fillRect/>
          </a:stretch>
        </p:blipFill>
        <p:spPr>
          <a:xfrm>
            <a:off x="5334000" y="1371600"/>
            <a:ext cx="3124200" cy="2047875"/>
          </a:xfrm>
          <a:prstGeom prst="rect">
            <a:avLst/>
          </a:prstGeom>
          <a:noFill/>
          <a:ln w="9525">
            <a:noFill/>
          </a:ln>
        </p:spPr>
      </p:pic>
      <p:sp>
        <p:nvSpPr>
          <p:cNvPr id="40966" name="Text Box 4"/>
          <p:cNvSpPr txBox="1"/>
          <p:nvPr/>
        </p:nvSpPr>
        <p:spPr>
          <a:xfrm>
            <a:off x="381000" y="1679575"/>
            <a:ext cx="5181600" cy="1568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We can represent heap by array in level order, going from left to right. The array corresponding to the heap above is </a:t>
            </a:r>
            <a:r>
              <a:rPr lang="en-US" altLang="en-US" sz="2400" b="1" dirty="0">
                <a:latin typeface="Arial" panose="020B0604020202020204" pitchFamily="34" charset="0"/>
              </a:rPr>
              <a:t>[25, 13, 17, 5, 8, 3]</a:t>
            </a:r>
            <a:r>
              <a:rPr lang="en-US" altLang="en-US" sz="2400" dirty="0">
                <a:latin typeface="Arial" panose="020B0604020202020204" pitchFamily="34" charset="0"/>
              </a:rPr>
              <a:t>.</a:t>
            </a:r>
            <a:endParaRPr lang="en-US" altLang="en-US" sz="2400" dirty="0">
              <a:latin typeface="Arial" panose="020B0604020202020204" pitchFamily="34" charset="0"/>
            </a:endParaRPr>
          </a:p>
        </p:txBody>
      </p:sp>
      <p:sp>
        <p:nvSpPr>
          <p:cNvPr id="40967" name="Text Box 5"/>
          <p:cNvSpPr txBox="1"/>
          <p:nvPr/>
        </p:nvSpPr>
        <p:spPr>
          <a:xfrm>
            <a:off x="381000" y="3889375"/>
            <a:ext cx="4724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400" dirty="0">
                <a:latin typeface="Arial" panose="020B0604020202020204" pitchFamily="34" charset="0"/>
              </a:rPr>
              <a:t>The root of the tree a[0] and given index </a:t>
            </a:r>
            <a:r>
              <a:rPr lang="en-US" altLang="en-US" sz="2400" i="1" dirty="0">
                <a:latin typeface="Arial" panose="020B0604020202020204" pitchFamily="34" charset="0"/>
              </a:rPr>
              <a:t>i</a:t>
            </a:r>
            <a:r>
              <a:rPr lang="en-US" altLang="en-US" sz="2400" dirty="0">
                <a:latin typeface="Arial" panose="020B0604020202020204" pitchFamily="34" charset="0"/>
              </a:rPr>
              <a:t> of a node, the indices of its parent, left child and right child can be computed:</a:t>
            </a:r>
            <a:endParaRPr lang="en-US" altLang="en-US" sz="2400" dirty="0">
              <a:latin typeface="Arial" panose="020B0604020202020204" pitchFamily="34" charset="0"/>
            </a:endParaRPr>
          </a:p>
        </p:txBody>
      </p:sp>
      <p:sp>
        <p:nvSpPr>
          <p:cNvPr id="40968" name="Text Box 6"/>
          <p:cNvSpPr txBox="1"/>
          <p:nvPr/>
        </p:nvSpPr>
        <p:spPr>
          <a:xfrm>
            <a:off x="5257800" y="3965575"/>
            <a:ext cx="3352800" cy="175323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latin typeface="Arial" panose="020B0604020202020204" pitchFamily="34" charset="0"/>
              </a:rPr>
              <a:t>PARENT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floor((</a:t>
            </a:r>
            <a:r>
              <a:rPr lang="en-US" altLang="en-US" sz="1800" b="1" i="1" dirty="0">
                <a:latin typeface="Arial" panose="020B0604020202020204" pitchFamily="34" charset="0"/>
              </a:rPr>
              <a:t>i-1)</a:t>
            </a:r>
            <a:r>
              <a:rPr lang="en-US" altLang="en-US" sz="1800" b="1" dirty="0">
                <a:latin typeface="Arial" panose="020B0604020202020204" pitchFamily="34" charset="0"/>
              </a:rPr>
              <a:t>/2)</a:t>
            </a:r>
            <a:br>
              <a:rPr lang="en-US" altLang="en-US" sz="1800" b="1" dirty="0">
                <a:latin typeface="Arial" panose="020B0604020202020204" pitchFamily="34" charset="0"/>
              </a:rPr>
            </a:br>
            <a:r>
              <a:rPr lang="en-US" altLang="en-US" sz="1800" b="1" dirty="0">
                <a:latin typeface="Arial" panose="020B0604020202020204" pitchFamily="34" charset="0"/>
              </a:rPr>
              <a:t>LEFT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2</a:t>
            </a:r>
            <a:r>
              <a:rPr lang="en-US" altLang="en-US" sz="1800" b="1" i="1" dirty="0">
                <a:latin typeface="Arial" panose="020B0604020202020204" pitchFamily="34" charset="0"/>
              </a:rPr>
              <a:t>i+1</a:t>
            </a:r>
            <a:br>
              <a:rPr lang="en-US" altLang="en-US" sz="1800" b="1" dirty="0">
                <a:latin typeface="Arial" panose="020B0604020202020204" pitchFamily="34" charset="0"/>
              </a:rPr>
            </a:br>
            <a:r>
              <a:rPr lang="en-US" altLang="en-US" sz="1800" b="1" dirty="0">
                <a:latin typeface="Arial" panose="020B0604020202020204" pitchFamily="34" charset="0"/>
              </a:rPr>
              <a:t>RIGHT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2(</a:t>
            </a:r>
            <a:r>
              <a:rPr lang="en-US" altLang="en-US" sz="1800" b="1" i="1" dirty="0">
                <a:latin typeface="Arial" panose="020B0604020202020204" pitchFamily="34" charset="0"/>
              </a:rPr>
              <a:t>i</a:t>
            </a:r>
            <a:r>
              <a:rPr lang="en-US" altLang="en-US" sz="1800" b="1" dirty="0">
                <a:latin typeface="Arial" panose="020B0604020202020204" pitchFamily="34" charset="0"/>
              </a:rPr>
              <a:t> + 1)</a:t>
            </a:r>
            <a:endParaRPr lang="en-US" altLang="en-US" sz="1800" b="1" dirty="0">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4198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41988" name="Rectangle 2"/>
          <p:cNvSpPr>
            <a:spLocks noGrp="1"/>
          </p:cNvSpPr>
          <p:nvPr>
            <p:ph type="title"/>
          </p:nvPr>
        </p:nvSpPr>
        <p:spPr>
          <a:xfrm>
            <a:off x="1295400" y="228600"/>
            <a:ext cx="7086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Sort - 1</a:t>
            </a:r>
            <a:endParaRPr lang="en-US" altLang="en-US" sz="4000" b="1" kern="1200" dirty="0">
              <a:solidFill>
                <a:srgbClr val="CC3300"/>
              </a:solidFill>
              <a:latin typeface="+mj-lt"/>
              <a:ea typeface="Arial" panose="020B0604020202020204" pitchFamily="34" charset="0"/>
              <a:cs typeface="+mj-cs"/>
            </a:endParaRPr>
          </a:p>
        </p:txBody>
      </p:sp>
      <p:sp>
        <p:nvSpPr>
          <p:cNvPr id="41989" name="Rectangle 3"/>
          <p:cNvSpPr>
            <a:spLocks noGrp="1"/>
          </p:cNvSpPr>
          <p:nvPr>
            <p:ph idx="1"/>
          </p:nvPr>
        </p:nvSpPr>
        <p:spPr>
          <a:xfrm>
            <a:off x="304800" y="1905000"/>
            <a:ext cx="8610600" cy="4181475"/>
          </a:xfrm>
        </p:spPr>
        <p:txBody>
          <a:bodyPr vert="horz" wrap="square" lIns="91440" tIns="45720" rIns="91440" bIns="45720" anchor="t" anchorCtr="0">
            <a:spAutoFit/>
          </a:bodyPr>
          <a:lstStyle/>
          <a:p>
            <a:pPr defTabSz="914400">
              <a:buFont typeface="Arial" panose="020B0604020202020204" pitchFamily="34" charset="0"/>
              <a:buChar char="•"/>
              <a:tabLst>
                <a:tab pos="405130" algn="l"/>
                <a:tab pos="862330" algn="l"/>
              </a:tabLst>
            </a:pPr>
            <a:r>
              <a:rPr lang="en-US" altLang="en-US" sz="2400" kern="1200" dirty="0">
                <a:latin typeface="+mn-lt"/>
                <a:ea typeface="+mn-ea"/>
                <a:cs typeface="Arial" panose="020B0604020202020204" pitchFamily="34" charset="0"/>
              </a:rPr>
              <a:t>Transform the array to a heap:</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Suppose the array  a to be sorted has  n  elements: a[0], a[1], ..., a[n-1]</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At first the heap  has only one element: a[0]. Then</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for i =1 to n-1 we insert the element a[i] to heap so that the  heap property is maintained. </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Char char="•"/>
              <a:tabLst>
                <a:tab pos="405130" algn="l"/>
                <a:tab pos="862330" algn="l"/>
              </a:tabLst>
            </a:pPr>
            <a:r>
              <a:rPr lang="en-US" altLang="en-US" sz="2400" kern="1200" dirty="0">
                <a:latin typeface="+mn-lt"/>
                <a:ea typeface="+mn-ea"/>
                <a:cs typeface="Arial" panose="020B0604020202020204" pitchFamily="34" charset="0"/>
              </a:rPr>
              <a:t>Transform the heap to sorted array:</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for k = 1   to  n-1 do </a:t>
            </a:r>
            <a:endParaRPr lang="en-US" altLang="en-US" sz="2400" kern="1200" dirty="0">
              <a:latin typeface="+mn-lt"/>
              <a:ea typeface="+mn-ea"/>
              <a:cs typeface="Arial" panose="020B0604020202020204" pitchFamily="34" charset="0"/>
            </a:endParaRP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remove and put the root (a[0]) to the position n-k, then rearrange elements to keep the heap property. </a:t>
            </a:r>
            <a:endParaRPr lang="en-US" altLang="en-US" sz="2400" kern="1200" dirty="0">
              <a:latin typeface="+mn-lt"/>
              <a:ea typeface="Arial" panose="020B0604020202020204" pitchFamily="34" charset="0"/>
              <a:cs typeface="+mn-cs"/>
            </a:endParaRPr>
          </a:p>
        </p:txBody>
      </p:sp>
      <p:sp>
        <p:nvSpPr>
          <p:cNvPr id="41990" name="Text Box 6"/>
          <p:cNvSpPr txBox="1"/>
          <p:nvPr/>
        </p:nvSpPr>
        <p:spPr>
          <a:xfrm>
            <a:off x="304800" y="1309688"/>
            <a:ext cx="73152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800" dirty="0">
                <a:latin typeface="Arial" panose="020B0604020202020204" pitchFamily="34" charset="0"/>
              </a:rPr>
              <a:t>Heap sort consists of 2 steps:</a:t>
            </a:r>
            <a:endParaRPr lang="en-US" altLang="en-US" sz="2800" dirty="0">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4301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43012" name="Rectangle 2"/>
          <p:cNvSpPr>
            <a:spLocks noGrp="1"/>
          </p:cNvSpPr>
          <p:nvPr>
            <p:ph idx="1"/>
          </p:nvPr>
        </p:nvSpPr>
        <p:spPr>
          <a:xfrm>
            <a:off x="533400" y="3124200"/>
            <a:ext cx="4191000" cy="3230563"/>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Transform heap to sorted array</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for(i=n-1;i&gt;0;i--)</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x=a[i];a[i]=a[0];</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f=0; //f is father</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s=2*f+1; //s is a left son</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if the right son is larger then it is selected</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if(s+1&lt;i &amp;&amp; a[s]&lt;a[s+1]) s=s+1;</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while(s&lt;i &amp;&amp; x&lt;a[s])</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a[f]=a[s]; f=s; s=2*f+1;</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if(s+1&lt;i &amp;&amp; a[s]&lt;a[s+1]) s=s+1;</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a[f]=x;</a:t>
            </a:r>
            <a:endParaRPr lang="fr-FR" altLang="en-US" sz="1600" kern="1200" dirty="0">
              <a:latin typeface="+mn-lt"/>
              <a:ea typeface="+mn-ea"/>
              <a:cs typeface="Arial" panose="020B0604020202020204" pitchFamily="34" charset="0"/>
            </a:endParaRP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t>
            </a:r>
            <a:endParaRPr lang="fr-FR" altLang="en-US" sz="1600" kern="1200" dirty="0">
              <a:latin typeface="+mn-lt"/>
              <a:ea typeface="Arial" panose="020B0604020202020204" pitchFamily="34" charset="0"/>
              <a:cs typeface="+mn-cs"/>
            </a:endParaRPr>
          </a:p>
        </p:txBody>
      </p:sp>
      <p:sp>
        <p:nvSpPr>
          <p:cNvPr id="43013" name="Rectangle 3"/>
          <p:cNvSpPr>
            <a:spLocks noGrp="1"/>
          </p:cNvSpPr>
          <p:nvPr>
            <p:ph type="title"/>
          </p:nvPr>
        </p:nvSpPr>
        <p:spPr>
          <a:xfrm>
            <a:off x="609600" y="152400"/>
            <a:ext cx="777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sort code</a:t>
            </a:r>
            <a:endParaRPr lang="en-US" altLang="en-US" sz="4000" b="1" kern="1200" dirty="0">
              <a:solidFill>
                <a:srgbClr val="CC3300"/>
              </a:solidFill>
              <a:latin typeface="+mj-lt"/>
              <a:ea typeface="Arial" panose="020B0604020202020204" pitchFamily="34" charset="0"/>
              <a:cs typeface="+mj-cs"/>
            </a:endParaRPr>
          </a:p>
        </p:txBody>
      </p:sp>
      <p:sp>
        <p:nvSpPr>
          <p:cNvPr id="43014" name="Text Box 4"/>
          <p:cNvSpPr txBox="1"/>
          <p:nvPr/>
        </p:nvSpPr>
        <p:spPr>
          <a:xfrm>
            <a:off x="5105400" y="4572000"/>
            <a:ext cx="32766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dirty="0">
                <a:latin typeface="Arial" panose="020B0604020202020204" pitchFamily="34" charset="0"/>
              </a:rPr>
              <a:t>Complexity O(nlog</a:t>
            </a:r>
            <a:r>
              <a:rPr lang="en-US" altLang="en-US" sz="1800" baseline="-25000" dirty="0">
                <a:latin typeface="Arial" panose="020B0604020202020204" pitchFamily="34" charset="0"/>
              </a:rPr>
              <a:t>2</a:t>
            </a:r>
            <a:r>
              <a:rPr lang="en-US" altLang="en-US" sz="1800" dirty="0">
                <a:latin typeface="Arial" panose="020B0604020202020204" pitchFamily="34" charset="0"/>
              </a:rPr>
              <a:t>n)</a:t>
            </a:r>
            <a:endParaRPr lang="en-US" altLang="en-US" sz="1800" dirty="0">
              <a:latin typeface="Arial" panose="020B0604020202020204" pitchFamily="34" charset="0"/>
            </a:endParaRPr>
          </a:p>
        </p:txBody>
      </p:sp>
      <p:sp>
        <p:nvSpPr>
          <p:cNvPr id="43015" name="Text Box 6"/>
          <p:cNvSpPr txBox="1"/>
          <p:nvPr/>
        </p:nvSpPr>
        <p:spPr>
          <a:xfrm>
            <a:off x="762000" y="1295400"/>
            <a:ext cx="3733800" cy="1695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5000"/>
              </a:lnSpc>
              <a:spcBef>
                <a:spcPct val="0"/>
              </a:spcBef>
              <a:buFontTx/>
              <a:buNone/>
            </a:pPr>
            <a:r>
              <a:rPr lang="en-US" altLang="en-US" sz="2000" dirty="0">
                <a:latin typeface="Arial" panose="020B0604020202020204" pitchFamily="34" charset="0"/>
              </a:rPr>
              <a:t>Addition and deletion are both </a:t>
            </a:r>
            <a:r>
              <a:rPr lang="en-US" altLang="en-US" sz="2000" b="1" dirty="0">
                <a:latin typeface="Arial" panose="020B0604020202020204" pitchFamily="34" charset="0"/>
              </a:rPr>
              <a:t>O(log</a:t>
            </a:r>
            <a:r>
              <a:rPr lang="en-US" altLang="en-US" sz="2000" b="1" i="1" dirty="0">
                <a:latin typeface="Arial" panose="020B0604020202020204" pitchFamily="34" charset="0"/>
              </a:rPr>
              <a:t>n</a:t>
            </a:r>
            <a:r>
              <a:rPr lang="en-US" altLang="en-US" sz="2000" b="1" dirty="0">
                <a:latin typeface="Arial" panose="020B0604020202020204" pitchFamily="34" charset="0"/>
              </a:rPr>
              <a:t>)</a:t>
            </a:r>
            <a:r>
              <a:rPr lang="en-US" altLang="en-US" sz="2000" dirty="0">
                <a:latin typeface="Arial" panose="020B0604020202020204" pitchFamily="34" charset="0"/>
              </a:rPr>
              <a:t> operations. We need to perform </a:t>
            </a:r>
            <a:r>
              <a:rPr lang="en-US" altLang="en-US" sz="2000" b="1" i="1" dirty="0">
                <a:latin typeface="Arial" panose="020B0604020202020204" pitchFamily="34" charset="0"/>
              </a:rPr>
              <a:t>n</a:t>
            </a:r>
            <a:r>
              <a:rPr lang="en-US" altLang="en-US" sz="2000" dirty="0">
                <a:latin typeface="Arial" panose="020B0604020202020204" pitchFamily="34" charset="0"/>
              </a:rPr>
              <a:t> additions and deletions, leading to an </a:t>
            </a:r>
            <a:r>
              <a:rPr lang="en-US" altLang="en-US" sz="2000" b="1" dirty="0">
                <a:latin typeface="Arial" panose="020B0604020202020204" pitchFamily="34" charset="0"/>
              </a:rPr>
              <a:t>O(</a:t>
            </a:r>
            <a:r>
              <a:rPr lang="en-US" altLang="en-US" sz="2000" b="1" i="1" dirty="0">
                <a:latin typeface="Arial" panose="020B0604020202020204" pitchFamily="34" charset="0"/>
              </a:rPr>
              <a:t>n</a:t>
            </a:r>
            <a:r>
              <a:rPr lang="en-US" altLang="en-US" sz="2000" b="1" dirty="0">
                <a:latin typeface="Arial" panose="020B0604020202020204" pitchFamily="34" charset="0"/>
              </a:rPr>
              <a:t>log</a:t>
            </a:r>
            <a:r>
              <a:rPr lang="en-US" altLang="en-US" sz="2000" b="1" i="1" dirty="0">
                <a:latin typeface="Arial" panose="020B0604020202020204" pitchFamily="34" charset="0"/>
              </a:rPr>
              <a:t>n</a:t>
            </a:r>
            <a:r>
              <a:rPr lang="en-US" altLang="en-US" sz="2000" b="1" dirty="0">
                <a:latin typeface="Arial" panose="020B0604020202020204" pitchFamily="34" charset="0"/>
              </a:rPr>
              <a:t>)</a:t>
            </a:r>
            <a:r>
              <a:rPr lang="en-US" altLang="en-US" sz="2000" dirty="0">
                <a:latin typeface="Arial" panose="020B0604020202020204" pitchFamily="34" charset="0"/>
              </a:rPr>
              <a:t> algorithm.</a:t>
            </a:r>
            <a:endParaRPr lang="en-US" altLang="en-US" sz="2000" dirty="0">
              <a:latin typeface="Arial" panose="020B0604020202020204" pitchFamily="34" charset="0"/>
            </a:endParaRPr>
          </a:p>
        </p:txBody>
      </p:sp>
      <p:sp>
        <p:nvSpPr>
          <p:cNvPr id="43016" name="Rectangle 7"/>
          <p:cNvSpPr/>
          <p:nvPr/>
        </p:nvSpPr>
        <p:spPr>
          <a:xfrm>
            <a:off x="4800600" y="1600200"/>
            <a:ext cx="3810000" cy="22526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nSpc>
                <a:spcPct val="80000"/>
              </a:lnSpc>
              <a:buNone/>
            </a:pPr>
            <a:r>
              <a:rPr lang="fr-FR" altLang="en-US" sz="1600" dirty="0"/>
              <a:t>//Transform the array to HEAP</a:t>
            </a:r>
            <a:endParaRPr lang="fr-FR" altLang="en-US" sz="1600" dirty="0"/>
          </a:p>
          <a:p>
            <a:pPr marL="342900" lvl="0" indent="-342900">
              <a:lnSpc>
                <a:spcPct val="80000"/>
              </a:lnSpc>
              <a:buNone/>
            </a:pPr>
            <a:r>
              <a:rPr lang="fr-FR" altLang="en-US" sz="1600" dirty="0"/>
              <a:t>int i,s,f;int x;</a:t>
            </a:r>
            <a:endParaRPr lang="fr-FR" altLang="en-US" sz="1600" dirty="0"/>
          </a:p>
          <a:p>
            <a:pPr marL="342900" lvl="0" indent="-342900">
              <a:lnSpc>
                <a:spcPct val="80000"/>
              </a:lnSpc>
              <a:buNone/>
            </a:pPr>
            <a:r>
              <a:rPr lang="fr-FR" altLang="en-US" sz="1600" dirty="0"/>
              <a:t>for(i=1;i&lt;n;i++)</a:t>
            </a:r>
            <a:endParaRPr lang="fr-FR" altLang="en-US" sz="1600" dirty="0"/>
          </a:p>
          <a:p>
            <a:pPr marL="342900" lvl="0" indent="-342900">
              <a:lnSpc>
                <a:spcPct val="80000"/>
              </a:lnSpc>
              <a:buNone/>
            </a:pPr>
            <a:r>
              <a:rPr lang="fr-FR" altLang="en-US" sz="1600" dirty="0"/>
              <a:t>   { x=a[i]; s=i; //s  is a son, f=(s-1)/2 is father</a:t>
            </a:r>
            <a:endParaRPr lang="fr-FR" altLang="en-US" sz="1600" dirty="0"/>
          </a:p>
          <a:p>
            <a:pPr marL="342900" lvl="0" indent="-342900">
              <a:lnSpc>
                <a:spcPct val="80000"/>
              </a:lnSpc>
              <a:buNone/>
            </a:pPr>
            <a:r>
              <a:rPr lang="fr-FR" altLang="en-US" sz="1600" dirty="0"/>
              <a:t>      while(s&gt;0 &amp;&amp; x&gt;a[(s-1)/2])</a:t>
            </a:r>
            <a:endParaRPr lang="fr-FR" altLang="en-US" sz="1600" dirty="0"/>
          </a:p>
          <a:p>
            <a:pPr marL="342900" lvl="0" indent="-342900">
              <a:lnSpc>
                <a:spcPct val="80000"/>
              </a:lnSpc>
              <a:buNone/>
            </a:pPr>
            <a:r>
              <a:rPr lang="fr-FR" altLang="en-US" sz="1600" dirty="0"/>
              <a:t>        { a[s]=a[(s-1)/2];   s=(s-1)/2;</a:t>
            </a:r>
            <a:endParaRPr lang="fr-FR" altLang="en-US" sz="1600" dirty="0"/>
          </a:p>
          <a:p>
            <a:pPr marL="342900" lvl="0" indent="-342900">
              <a:lnSpc>
                <a:spcPct val="80000"/>
              </a:lnSpc>
              <a:buNone/>
            </a:pPr>
            <a:r>
              <a:rPr lang="fr-FR" altLang="en-US" sz="1600" dirty="0"/>
              <a:t>        };</a:t>
            </a:r>
            <a:endParaRPr lang="fr-FR" altLang="en-US" sz="1600" dirty="0"/>
          </a:p>
          <a:p>
            <a:pPr marL="342900" lvl="0" indent="-342900">
              <a:lnSpc>
                <a:spcPct val="80000"/>
              </a:lnSpc>
              <a:buNone/>
            </a:pPr>
            <a:r>
              <a:rPr lang="fr-FR" altLang="en-US" sz="1600" dirty="0"/>
              <a:t>      a[s]=x; </a:t>
            </a:r>
            <a:endParaRPr lang="fr-FR" altLang="en-US" sz="1600" dirty="0"/>
          </a:p>
          <a:p>
            <a:pPr marL="342900" lvl="0" indent="-342900">
              <a:lnSpc>
                <a:spcPct val="80000"/>
              </a:lnSpc>
              <a:buNone/>
            </a:pPr>
            <a:r>
              <a:rPr lang="fr-FR" altLang="en-US" sz="1600" dirty="0"/>
              <a:t>    };</a:t>
            </a:r>
            <a:endParaRPr lang="fr-FR" altLang="en-US"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Bucket sort</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a sorting technique that involves </a:t>
            </a:r>
            <a:r>
              <a:rPr kumimoji="0" lang="en-US" sz="24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dividing elements into various groups</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or buckets. </a:t>
            </a: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These buckets are formed by uniformly distributing the elements. </a:t>
            </a: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Once the elements are divided into buckets, they can be sorted using any other sorting algorithm. </a:t>
            </a: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Finally, the sorted elements are gathered together in an ordered fashion.</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403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403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819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8196" name="Rectangle 2"/>
          <p:cNvSpPr>
            <a:spLocks noGrp="1"/>
          </p:cNvSpPr>
          <p:nvPr>
            <p:ph type="title"/>
          </p:nvPr>
        </p:nvSpPr>
        <p:spPr>
          <a:xfrm>
            <a:off x="838200" y="609600"/>
            <a:ext cx="7086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Selection Sort</a:t>
            </a:r>
            <a:endParaRPr lang="en-US" altLang="en-US" sz="4000" b="1" kern="1200" dirty="0">
              <a:solidFill>
                <a:srgbClr val="CC3300"/>
              </a:solidFill>
              <a:latin typeface="+mj-lt"/>
              <a:ea typeface="Arial" panose="020B0604020202020204" pitchFamily="34" charset="0"/>
              <a:cs typeface="+mj-cs"/>
            </a:endParaRPr>
          </a:p>
        </p:txBody>
      </p:sp>
      <p:sp>
        <p:nvSpPr>
          <p:cNvPr id="8197" name="Rectangle 3"/>
          <p:cNvSpPr>
            <a:spLocks noGrp="1"/>
          </p:cNvSpPr>
          <p:nvPr>
            <p:ph idx="1"/>
          </p:nvPr>
        </p:nvSpPr>
        <p:spPr>
          <a:xfrm>
            <a:off x="304800" y="1447800"/>
            <a:ext cx="8610600" cy="1373188"/>
          </a:xfrm>
        </p:spPr>
        <p:txBody>
          <a:bodyPr vert="horz" wrap="square" lIns="91440" tIns="45720" rIns="91440" bIns="45720" anchor="t" anchorCtr="0">
            <a:spAutoFit/>
          </a:bodyPr>
          <a:lstStyle/>
          <a:p>
            <a:pPr defTabSz="914400">
              <a:buFont typeface="Arial" panose="020B0604020202020204" pitchFamily="34" charset="0"/>
              <a:buChar char="•"/>
              <a:tabLst>
                <a:tab pos="405130" algn="l"/>
                <a:tab pos="862330" algn="l"/>
              </a:tabLst>
            </a:pPr>
            <a:r>
              <a:rPr lang="en-US" altLang="en-US" sz="2800" b="1" kern="1200" dirty="0">
                <a:latin typeface="+mn-lt"/>
                <a:ea typeface="+mn-ea"/>
                <a:cs typeface="Arial" panose="020B0604020202020204" pitchFamily="34" charset="0"/>
              </a:rPr>
              <a:t>Selection sort</a:t>
            </a:r>
            <a:r>
              <a:rPr lang="en-US" altLang="en-US" sz="2800" kern="1200" dirty="0">
                <a:latin typeface="+mn-lt"/>
                <a:ea typeface="+mn-ea"/>
                <a:cs typeface="Arial" panose="020B0604020202020204" pitchFamily="34" charset="0"/>
              </a:rPr>
              <a:t> is an attempt to localize the exchanges of array elements by finding a misplaced element first and putting it in its final place</a:t>
            </a:r>
            <a:endParaRPr lang="en-US" altLang="en-US" sz="2800" kern="1200" dirty="0">
              <a:latin typeface="+mn-lt"/>
              <a:ea typeface="Arial" panose="020B0604020202020204" pitchFamily="34" charset="0"/>
              <a:cs typeface="+mn-cs"/>
            </a:endParaRPr>
          </a:p>
        </p:txBody>
      </p:sp>
      <p:sp>
        <p:nvSpPr>
          <p:cNvPr id="8198" name="Text Box 4"/>
          <p:cNvSpPr txBox="1"/>
          <p:nvPr/>
        </p:nvSpPr>
        <p:spPr>
          <a:xfrm>
            <a:off x="5562600" y="5324475"/>
            <a:ext cx="2895600" cy="46672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endParaRPr lang="en-US" altLang="en-US" sz="2400" dirty="0">
              <a:latin typeface="Arial" panose="020B0604020202020204" pitchFamily="34" charset="0"/>
            </a:endParaRPr>
          </a:p>
        </p:txBody>
      </p:sp>
      <p:sp>
        <p:nvSpPr>
          <p:cNvPr id="8199" name="Rectangle 5"/>
          <p:cNvSpPr/>
          <p:nvPr/>
        </p:nvSpPr>
        <p:spPr>
          <a:xfrm>
            <a:off x="381000" y="3048000"/>
            <a:ext cx="8458200" cy="20272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defTabSz="914400">
              <a:lnSpc>
                <a:spcPct val="90000"/>
              </a:lnSpc>
              <a:buNone/>
              <a:tabLst>
                <a:tab pos="405130" algn="l"/>
                <a:tab pos="862330" algn="l"/>
              </a:tabLst>
            </a:pPr>
            <a:r>
              <a:rPr lang="en-US" altLang="en-US" sz="2400" dirty="0">
                <a:latin typeface="Courier New" panose="02070309020205020404" pitchFamily="49" charset="0"/>
              </a:rPr>
              <a:t>selectionsort(data[])</a:t>
            </a:r>
            <a:endParaRPr lang="en-US" altLang="en-US" sz="2400" dirty="0">
              <a:latin typeface="Courier New" panose="02070309020205020404" pitchFamily="49" charset="0"/>
            </a:endParaRPr>
          </a:p>
          <a:p>
            <a:pPr marL="342900" lvl="0" indent="-342900" defTabSz="914400">
              <a:lnSpc>
                <a:spcPct val="90000"/>
              </a:lnSpc>
              <a:buNone/>
              <a:tabLst>
                <a:tab pos="405130" algn="l"/>
                <a:tab pos="862330" algn="l"/>
              </a:tabLst>
            </a:pPr>
            <a:r>
              <a:rPr lang="en-US" altLang="en-US" sz="2400" dirty="0">
                <a:latin typeface="Courier New" panose="02070309020205020404" pitchFamily="49" charset="0"/>
              </a:rPr>
              <a:t> for i = 0 </a:t>
            </a:r>
            <a:r>
              <a:rPr lang="en-US" altLang="en-US" sz="2400" i="1" dirty="0"/>
              <a:t>to</a:t>
            </a:r>
            <a:r>
              <a:rPr lang="en-US" altLang="en-US" sz="2400" i="1" dirty="0">
                <a:latin typeface="Courier New" panose="02070309020205020404" pitchFamily="49" charset="0"/>
              </a:rPr>
              <a:t> </a:t>
            </a:r>
            <a:r>
              <a:rPr lang="en-US" altLang="en-US" sz="2400" dirty="0">
                <a:latin typeface="Courier New" panose="02070309020205020404" pitchFamily="49" charset="0"/>
              </a:rPr>
              <a:t>data.length-2</a:t>
            </a:r>
            <a:endParaRPr lang="en-US" altLang="en-US" sz="2400" dirty="0">
              <a:latin typeface="Courier New" panose="02070309020205020404" pitchFamily="49" charset="0"/>
            </a:endParaRPr>
          </a:p>
          <a:p>
            <a:pPr marL="342900" lvl="0" indent="-342900" defTabSz="914400">
              <a:lnSpc>
                <a:spcPct val="90000"/>
              </a:lnSpc>
              <a:buNone/>
              <a:tabLst>
                <a:tab pos="405130" algn="l"/>
                <a:tab pos="862330" algn="l"/>
              </a:tabLst>
            </a:pPr>
            <a:r>
              <a:rPr lang="en-US" altLang="en-US" sz="2400" i="1" dirty="0"/>
              <a:t>	  select the smallest (or largest) element  </a:t>
            </a:r>
            <a:r>
              <a:rPr lang="en-US" altLang="en-US" sz="2400" dirty="0">
                <a:latin typeface="Courier New" panose="02070309020205020404" pitchFamily="49" charset="0"/>
              </a:rPr>
              <a:t>data[k]</a:t>
            </a:r>
            <a:r>
              <a:rPr lang="en-US" altLang="en-US" sz="2400" i="1" dirty="0"/>
              <a:t> among</a:t>
            </a:r>
            <a:r>
              <a:rPr lang="en-US" altLang="en-US" sz="2400" i="1" dirty="0">
                <a:latin typeface="Courier New" panose="02070309020205020404" pitchFamily="49" charset="0"/>
              </a:rPr>
              <a:t> </a:t>
            </a:r>
            <a:endParaRPr lang="en-US" altLang="en-US" sz="2400" i="1" dirty="0">
              <a:latin typeface="Courier New" panose="02070309020205020404" pitchFamily="49" charset="0"/>
            </a:endParaRPr>
          </a:p>
          <a:p>
            <a:pPr marL="342900" lvl="0" indent="-342900" defTabSz="914400">
              <a:lnSpc>
                <a:spcPct val="90000"/>
              </a:lnSpc>
              <a:buNone/>
              <a:tabLst>
                <a:tab pos="405130" algn="l"/>
                <a:tab pos="862330" algn="l"/>
              </a:tabLst>
            </a:pPr>
            <a:r>
              <a:rPr lang="en-US" altLang="en-US" sz="2400" i="1" dirty="0">
                <a:latin typeface="Courier New" panose="02070309020205020404" pitchFamily="49" charset="0"/>
              </a:rPr>
              <a:t>    data</a:t>
            </a:r>
            <a:r>
              <a:rPr lang="en-US" altLang="en-US" sz="2400" dirty="0">
                <a:latin typeface="Courier New" panose="02070309020205020404" pitchFamily="49" charset="0"/>
              </a:rPr>
              <a:t>[i]</a:t>
            </a:r>
            <a:r>
              <a:rPr lang="en-US" altLang="en-US" sz="2400" i="1" dirty="0">
                <a:latin typeface="Courier New" panose="02070309020205020404" pitchFamily="49" charset="0"/>
              </a:rPr>
              <a:t>, . . . , data</a:t>
            </a:r>
            <a:r>
              <a:rPr lang="en-US" altLang="en-US" sz="2400" dirty="0">
                <a:latin typeface="Courier New" panose="02070309020205020404" pitchFamily="49" charset="0"/>
              </a:rPr>
              <a:t>[data.length-1];</a:t>
            </a:r>
            <a:endParaRPr lang="en-US" altLang="en-US" sz="2400" dirty="0">
              <a:latin typeface="Courier New" panose="02070309020205020404" pitchFamily="49" charset="0"/>
            </a:endParaRPr>
          </a:p>
          <a:p>
            <a:pPr marL="342900" lvl="0" indent="-342900" defTabSz="914400">
              <a:lnSpc>
                <a:spcPct val="90000"/>
              </a:lnSpc>
              <a:buNone/>
              <a:tabLst>
                <a:tab pos="405130" algn="l"/>
                <a:tab pos="862330" algn="l"/>
              </a:tabLst>
            </a:pPr>
            <a:r>
              <a:rPr lang="en-US" altLang="en-US" sz="2400" i="1" dirty="0"/>
              <a:t>		 swap </a:t>
            </a:r>
            <a:r>
              <a:rPr lang="en-US" altLang="en-US" sz="2400" dirty="0">
                <a:latin typeface="Courier New" panose="02070309020205020404" pitchFamily="49" charset="0"/>
              </a:rPr>
              <a:t> data[i]</a:t>
            </a:r>
            <a:r>
              <a:rPr lang="en-US" altLang="en-US" sz="2400" i="1" dirty="0"/>
              <a:t> with</a:t>
            </a:r>
            <a:r>
              <a:rPr lang="en-US" altLang="en-US" sz="2400" i="1" dirty="0">
                <a:latin typeface="Courier New" panose="02070309020205020404" pitchFamily="49" charset="0"/>
              </a:rPr>
              <a:t> </a:t>
            </a:r>
            <a:r>
              <a:rPr lang="en-US" altLang="en-US" sz="2400" dirty="0">
                <a:latin typeface="Courier New" panose="02070309020205020404" pitchFamily="49" charset="0"/>
              </a:rPr>
              <a:t>data[k];</a:t>
            </a:r>
            <a:endParaRPr lang="en-US"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Create </a:t>
            </a: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empty buckets (or lists) and do the following for every array element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arr</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arr</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i</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into </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bucket[n*array[</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i</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endPar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Sort individual buckets (E.g. insertion sort</a:t>
            </a:r>
            <a:r>
              <a:rPr kumimoji="0" lang="en-US" sz="2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Concatenate all sorted buckets.</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506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506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To apply bucket sort on the input array </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[0.78, 0.17, 0.39, 0.26, 0.72, 0.94, 0.21, 0.12, 0.23, 0.68]</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we follow these steps:</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1:</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Create an array of size 10, where each slot represents a bucket.</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608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608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46086" name="Picture 2" descr="Lightbox"/>
          <p:cNvPicPr>
            <a:picLocks noChangeAspect="1"/>
          </p:cNvPicPr>
          <p:nvPr/>
        </p:nvPicPr>
        <p:blipFill>
          <a:blip r:embed="rId1"/>
          <a:srcRect t="29041" b="10893"/>
          <a:stretch>
            <a:fillRect/>
          </a:stretch>
        </p:blipFill>
        <p:spPr>
          <a:xfrm>
            <a:off x="236538" y="4022725"/>
            <a:ext cx="8678862" cy="26066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27038" y="1036638"/>
            <a:ext cx="80010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2: Insert elements into the buckets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from the input array based on their range. Inserting elements into the buckets:</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Take each element from the input array.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Multiply the element by the size of the bucket array (10 in this case). For example, for element 0.23, we get 0.23 * 10 = 2.3.</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Convert the result to an integer, which gives us the bucket index. In this case, 2.3 is converted to the integer 2.</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Insert the element into the bucket corresponding to the calculated index.</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Repeat these steps for all elements in the input array.</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710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710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47110" name="Rectangle 6"/>
          <p:cNvSpPr/>
          <p:nvPr/>
        </p:nvSpPr>
        <p:spPr>
          <a:xfrm>
            <a:off x="3276600" y="1731963"/>
            <a:ext cx="3200400" cy="523875"/>
          </a:xfrm>
          <a:prstGeom prst="rect">
            <a:avLst/>
          </a:prstGeom>
          <a:noFill/>
          <a:ln w="9525">
            <a:noFill/>
          </a:ln>
        </p:spPr>
        <p:txBody>
          <a:bodyPr>
            <a:spAutoFit/>
          </a:bodyPr>
          <a:lstStyle/>
          <a:p>
            <a:r>
              <a:rPr sz="2800" b="1" dirty="0">
                <a:solidFill>
                  <a:srgbClr val="0070C0"/>
                </a:solidFill>
                <a:latin typeface="Arial" panose="020B0604020202020204" pitchFamily="34" charset="0"/>
              </a:rPr>
              <a:t>bucket[n*array[i]]</a:t>
            </a:r>
            <a:endParaRPr sz="2800" dirty="0">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4813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813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48133" name="Picture 2" descr="Inserting Array elements into respective buckets"/>
          <p:cNvPicPr>
            <a:picLocks noChangeAspect="1"/>
          </p:cNvPicPr>
          <p:nvPr/>
        </p:nvPicPr>
        <p:blipFill>
          <a:blip r:embed="rId1"/>
          <a:srcRect t="20413" b="12749"/>
          <a:stretch>
            <a:fillRect/>
          </a:stretch>
        </p:blipFill>
        <p:spPr>
          <a:xfrm>
            <a:off x="144463" y="1712913"/>
            <a:ext cx="8915400" cy="4643437"/>
          </a:xfrm>
          <a:prstGeom prst="rect">
            <a:avLst/>
          </a:prstGeom>
          <a:noFill/>
          <a:ln w="9525">
            <a:noFill/>
          </a:ln>
        </p:spPr>
      </p:pic>
      <p:sp>
        <p:nvSpPr>
          <p:cNvPr id="48134" name="Rectangle 10"/>
          <p:cNvSpPr/>
          <p:nvPr/>
        </p:nvSpPr>
        <p:spPr>
          <a:xfrm>
            <a:off x="5257800" y="2133600"/>
            <a:ext cx="3200400" cy="523875"/>
          </a:xfrm>
          <a:prstGeom prst="rect">
            <a:avLst/>
          </a:prstGeom>
          <a:noFill/>
          <a:ln w="9525">
            <a:noFill/>
          </a:ln>
        </p:spPr>
        <p:txBody>
          <a:bodyPr>
            <a:spAutoFit/>
          </a:bodyPr>
          <a:lstStyle/>
          <a:p>
            <a:r>
              <a:rPr sz="2800" b="1" dirty="0">
                <a:solidFill>
                  <a:srgbClr val="0070C0"/>
                </a:solidFill>
                <a:latin typeface="Arial" panose="020B0604020202020204" pitchFamily="34" charset="0"/>
              </a:rPr>
              <a:t>bucket[n*array[i]]</a:t>
            </a:r>
            <a:endParaRPr sz="2800" dirty="0">
              <a:latin typeface="Arial" panose="020B0604020202020204" pitchFamily="34" charset="0"/>
            </a:endParaRPr>
          </a:p>
        </p:txBody>
      </p:sp>
      <p:sp>
        <p:nvSpPr>
          <p:cNvPr id="48135" name="Rectangle 8"/>
          <p:cNvSpPr/>
          <p:nvPr/>
        </p:nvSpPr>
        <p:spPr>
          <a:xfrm>
            <a:off x="1447800" y="1174750"/>
            <a:ext cx="6172200" cy="460375"/>
          </a:xfrm>
          <a:prstGeom prst="rect">
            <a:avLst/>
          </a:prstGeom>
          <a:noFill/>
          <a:ln w="9525">
            <a:noFill/>
          </a:ln>
        </p:spPr>
        <p:txBody>
          <a:bodyPr>
            <a:spAutoFit/>
          </a:bodyPr>
          <a:lstStyle/>
          <a:p>
            <a:r>
              <a:rPr sz="2400" b="1" dirty="0">
                <a:latin typeface="Arial" panose="020B0604020202020204" pitchFamily="34" charset="0"/>
              </a:rPr>
              <a:t>Step 2: Insert elements into the buckets </a:t>
            </a:r>
            <a:endParaRPr sz="2400" dirty="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4915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4915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457200" y="1035050"/>
            <a:ext cx="82296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3: Sort the elements within each bucket</a:t>
            </a: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In this example, we use quicksort (or any stable sorting algorithm) to sort the elements within each bucket. Sorting the elements within each bucket:</a:t>
            </a:r>
            <a:endPar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Apply a stable sorting algorithm (e.g., Bubble Sort, Merge Sort) to sort the elements within each bucket.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The elements within each bucket are now sorted.</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49158" name="Picture 2" descr="Sorting individual bucket"/>
          <p:cNvPicPr>
            <a:picLocks noChangeAspect="1"/>
          </p:cNvPicPr>
          <p:nvPr/>
        </p:nvPicPr>
        <p:blipFill>
          <a:blip r:embed="rId1"/>
          <a:srcRect l="7500" t="15652" b="9348"/>
          <a:stretch>
            <a:fillRect/>
          </a:stretch>
        </p:blipFill>
        <p:spPr>
          <a:xfrm>
            <a:off x="182563" y="3124200"/>
            <a:ext cx="8763000" cy="3657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87363" y="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017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018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0" y="638175"/>
            <a:ext cx="91440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4: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Gather the elements from each bucket and put them back into the original array. Gathering elements from each bucket:</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Iterate through each bucket in order.</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Insert each individual element from the bucket into the original array.</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Once an element is copied, it is removed from the bucket.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Repeat this process for all buckets until all elements have been gathered.</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105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0182" name="Picture 2" descr="Inserting buckets in ascending order into the resultant array"/>
          <p:cNvPicPr>
            <a:picLocks noChangeAspect="1"/>
          </p:cNvPicPr>
          <p:nvPr/>
        </p:nvPicPr>
        <p:blipFill>
          <a:blip r:embed="rId1"/>
          <a:srcRect l="4668" t="16667" r="3667" b="10973"/>
          <a:stretch>
            <a:fillRect/>
          </a:stretch>
        </p:blipFill>
        <p:spPr>
          <a:xfrm>
            <a:off x="0" y="3429000"/>
            <a:ext cx="9144000" cy="33528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41325" y="2000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120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120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609600" y="1143000"/>
            <a:ext cx="8077200" cy="2743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5: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original array now contains the sorted elements.</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The final sorted array using bucket sort for the 	given input is [0.12, 0.17, 0.21, 0.23, 0.26, 0.39, 	0.68, 0.72, 0.78, 0.94].</a:t>
            </a: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1206" name="Picture 2" descr="Return the Sorted Array"/>
          <p:cNvPicPr>
            <a:picLocks noChangeAspect="1"/>
          </p:cNvPicPr>
          <p:nvPr/>
        </p:nvPicPr>
        <p:blipFill>
          <a:blip r:embed="rId1"/>
          <a:srcRect l="5833" t="42999" r="6833" b="36665"/>
          <a:stretch>
            <a:fillRect/>
          </a:stretch>
        </p:blipFill>
        <p:spPr>
          <a:xfrm>
            <a:off x="542925" y="3779838"/>
            <a:ext cx="7985125" cy="1341437"/>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Complexity Analysis</a:t>
            </a:r>
            <a:br>
              <a:rPr b="1" kern="1200" dirty="0">
                <a:solidFill>
                  <a:srgbClr val="00B050"/>
                </a:solidFill>
                <a:latin typeface="Arial" panose="020B0604020202020204" pitchFamily="34" charset="0"/>
                <a:ea typeface="+mj-ea"/>
                <a:cs typeface="Arial" panose="020B0604020202020204" pitchFamily="34" charset="0"/>
              </a:rPr>
            </a:b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222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222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473075" y="2057400"/>
            <a:ext cx="8229600" cy="2743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Worst Case Time Complexity:</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O(n</a:t>
            </a:r>
            <a:r>
              <a:rPr kumimoji="0" lang="en-US" sz="2800" b="0" i="0" u="none" strike="noStrike" kern="1200" cap="none" spc="0" normalizeH="0" baseline="3000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when one bucket gets all the elements.</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Best Case Time Complexity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O(n + k) when every bucket gets equal number of elements.</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Auxiliary Space: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n+k</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sz="7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532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53252" name="Rectangle 2"/>
          <p:cNvSpPr>
            <a:spLocks noGrp="1"/>
          </p:cNvSpPr>
          <p:nvPr>
            <p:ph type="title"/>
          </p:nvPr>
        </p:nvSpPr>
        <p:spPr>
          <a:xfrm>
            <a:off x="1905000" y="3810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- 1</a:t>
            </a:r>
            <a:endParaRPr lang="en-US" altLang="en-US" sz="4000" b="1" kern="1200" dirty="0">
              <a:solidFill>
                <a:srgbClr val="CC3300"/>
              </a:solidFill>
              <a:latin typeface="+mj-lt"/>
              <a:ea typeface="Arial" panose="020B0604020202020204" pitchFamily="34" charset="0"/>
              <a:cs typeface="+mj-cs"/>
            </a:endParaRPr>
          </a:p>
        </p:txBody>
      </p:sp>
      <p:sp>
        <p:nvSpPr>
          <p:cNvPr id="53253" name="Text Box 7"/>
          <p:cNvSpPr txBox="1"/>
          <p:nvPr/>
        </p:nvSpPr>
        <p:spPr>
          <a:xfrm>
            <a:off x="457200" y="1295400"/>
            <a:ext cx="8001000" cy="1477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Radix Sort is a clever and intuitive little sorting algorithm. Radix Sort puts the elements in order by comparing the </a:t>
            </a:r>
            <a:r>
              <a:rPr lang="en-US" altLang="en-US" sz="1800" b="1" dirty="0">
                <a:latin typeface="Arial" panose="020B0604020202020204" pitchFamily="34" charset="0"/>
              </a:rPr>
              <a:t>digits of the numbers</a:t>
            </a:r>
            <a:r>
              <a:rPr lang="en-US" altLang="en-US" sz="1800" dirty="0">
                <a:latin typeface="Arial" panose="020B0604020202020204" pitchFamily="34" charset="0"/>
              </a:rPr>
              <a:t>.  </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Consider the following 9 numbers:</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493   812   715   340   195   437   710  582   385</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We should start sorting by comparing and ordering the </a:t>
            </a:r>
            <a:r>
              <a:rPr lang="en-US" altLang="en-US" sz="1800" b="1" dirty="0">
                <a:latin typeface="Arial" panose="020B0604020202020204" pitchFamily="34" charset="0"/>
              </a:rPr>
              <a:t>one's</a:t>
            </a:r>
            <a:r>
              <a:rPr lang="en-US" altLang="en-US" sz="1800" dirty="0">
                <a:latin typeface="Arial" panose="020B0604020202020204" pitchFamily="34" charset="0"/>
              </a:rPr>
              <a:t> digits:</a:t>
            </a:r>
            <a:endParaRPr lang="en-US" altLang="en-US" sz="1800" dirty="0">
              <a:latin typeface="Arial" panose="020B0604020202020204" pitchFamily="34" charset="0"/>
            </a:endParaRPr>
          </a:p>
        </p:txBody>
      </p:sp>
      <p:pic>
        <p:nvPicPr>
          <p:cNvPr id="53254" name="Picture 8"/>
          <p:cNvPicPr>
            <a:picLocks noChangeAspect="1"/>
          </p:cNvPicPr>
          <p:nvPr/>
        </p:nvPicPr>
        <p:blipFill>
          <a:blip r:embed="rId1"/>
          <a:srcRect l="42729" t="25000" r="43027" b="51945"/>
          <a:stretch>
            <a:fillRect/>
          </a:stretch>
        </p:blipFill>
        <p:spPr>
          <a:xfrm>
            <a:off x="6115050" y="3276600"/>
            <a:ext cx="2724150" cy="2743200"/>
          </a:xfrm>
          <a:prstGeom prst="rect">
            <a:avLst/>
          </a:prstGeom>
          <a:noFill/>
          <a:ln w="9525">
            <a:noFill/>
          </a:ln>
        </p:spPr>
      </p:pic>
      <p:sp>
        <p:nvSpPr>
          <p:cNvPr id="53255" name="Text Box 9"/>
          <p:cNvSpPr txBox="1"/>
          <p:nvPr/>
        </p:nvSpPr>
        <p:spPr>
          <a:xfrm>
            <a:off x="457200" y="3124200"/>
            <a:ext cx="5486400" cy="2838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dirty="0">
                <a:latin typeface="Arial" panose="020B0604020202020204" pitchFamily="34" charset="0"/>
              </a:rPr>
              <a:t>Notice that the numbers were added onto the list in the order that they were found, which is why the numbers appear to be unsorted in each of the sublists above. Now, we gather the sublists (in order from the 0 sublist to the 9 sublist) into the main list again:</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solidFill>
                  <a:srgbClr val="0000FF"/>
                </a:solidFill>
                <a:latin typeface="Arial" panose="020B0604020202020204" pitchFamily="34" charset="0"/>
              </a:rPr>
              <a:t>340   710   812   582   493   715   195   385   437</a:t>
            </a:r>
            <a:endParaRPr lang="en-US" altLang="en-US" sz="1800" dirty="0">
              <a:solidFill>
                <a:srgbClr val="0000FF"/>
              </a:solidFill>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Note: The </a:t>
            </a:r>
            <a:r>
              <a:rPr lang="en-US" altLang="en-US" sz="1800" b="1" dirty="0">
                <a:latin typeface="Arial" panose="020B0604020202020204" pitchFamily="34" charset="0"/>
              </a:rPr>
              <a:t>order</a:t>
            </a:r>
            <a:r>
              <a:rPr lang="en-US" altLang="en-US" sz="1800" dirty="0">
                <a:latin typeface="Arial" panose="020B0604020202020204" pitchFamily="34" charset="0"/>
              </a:rPr>
              <a:t> in which we divide and reassemble the list is </a:t>
            </a:r>
            <a:r>
              <a:rPr lang="en-US" altLang="en-US" sz="1800" b="1" dirty="0">
                <a:latin typeface="Arial" panose="020B0604020202020204" pitchFamily="34" charset="0"/>
              </a:rPr>
              <a:t>extremely important</a:t>
            </a:r>
            <a:r>
              <a:rPr lang="en-US" altLang="en-US" sz="1800" dirty="0">
                <a:latin typeface="Arial" panose="020B0604020202020204" pitchFamily="34" charset="0"/>
              </a:rPr>
              <a:t>, as this is one of the foundations of this algorithm.</a:t>
            </a:r>
            <a:endParaRPr lang="en-US" altLang="en-US" sz="1800" dirty="0">
              <a:latin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542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54276" name="Rectangle 2"/>
          <p:cNvSpPr>
            <a:spLocks noGrp="1"/>
          </p:cNvSpPr>
          <p:nvPr>
            <p:ph type="title"/>
          </p:nvPr>
        </p:nvSpPr>
        <p:spPr>
          <a:xfrm>
            <a:off x="1905000" y="1524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- 2</a:t>
            </a:r>
            <a:endParaRPr lang="en-US" altLang="en-US" sz="4000" b="1" kern="1200" dirty="0">
              <a:solidFill>
                <a:srgbClr val="CC3300"/>
              </a:solidFill>
              <a:latin typeface="+mj-lt"/>
              <a:ea typeface="Arial" panose="020B0604020202020204" pitchFamily="34" charset="0"/>
              <a:cs typeface="+mj-cs"/>
            </a:endParaRPr>
          </a:p>
        </p:txBody>
      </p:sp>
      <p:sp>
        <p:nvSpPr>
          <p:cNvPr id="54277" name="Text Box 3"/>
          <p:cNvSpPr txBox="1"/>
          <p:nvPr/>
        </p:nvSpPr>
        <p:spPr>
          <a:xfrm>
            <a:off x="304800" y="1447800"/>
            <a:ext cx="8001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Now, the sublists are created again, this time based on the </a:t>
            </a:r>
            <a:r>
              <a:rPr lang="en-US" altLang="en-US" sz="1800" b="1" dirty="0">
                <a:latin typeface="Arial" panose="020B0604020202020204" pitchFamily="34" charset="0"/>
              </a:rPr>
              <a:t>ten's</a:t>
            </a:r>
            <a:r>
              <a:rPr lang="en-US" altLang="en-US" sz="1800" dirty="0">
                <a:latin typeface="Arial" panose="020B0604020202020204" pitchFamily="34" charset="0"/>
              </a:rPr>
              <a:t> digit:</a:t>
            </a:r>
            <a:endParaRPr lang="en-US" altLang="en-US" sz="1800" dirty="0">
              <a:latin typeface="Arial" panose="020B0604020202020204" pitchFamily="34" charset="0"/>
            </a:endParaRPr>
          </a:p>
        </p:txBody>
      </p:sp>
      <p:pic>
        <p:nvPicPr>
          <p:cNvPr id="54278" name="Picture 7"/>
          <p:cNvPicPr>
            <a:picLocks noChangeAspect="1"/>
          </p:cNvPicPr>
          <p:nvPr/>
        </p:nvPicPr>
        <p:blipFill>
          <a:blip r:embed="rId1"/>
          <a:srcRect l="43114" t="66357" r="43750" b="12865"/>
          <a:stretch>
            <a:fillRect/>
          </a:stretch>
        </p:blipFill>
        <p:spPr>
          <a:xfrm>
            <a:off x="6729413" y="2032000"/>
            <a:ext cx="1905000" cy="1887538"/>
          </a:xfrm>
          <a:prstGeom prst="rect">
            <a:avLst/>
          </a:prstGeom>
          <a:noFill/>
          <a:ln w="9525">
            <a:noFill/>
          </a:ln>
        </p:spPr>
      </p:pic>
      <p:sp>
        <p:nvSpPr>
          <p:cNvPr id="54279" name="Text Box 8"/>
          <p:cNvSpPr txBox="1"/>
          <p:nvPr/>
        </p:nvSpPr>
        <p:spPr>
          <a:xfrm>
            <a:off x="522288" y="2103438"/>
            <a:ext cx="5872162" cy="3444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Now the sublists are gathered in order from 0 to 9:</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solidFill>
                  <a:schemeClr val="hlink"/>
                </a:solidFill>
                <a:latin typeface="Arial" panose="020B0604020202020204" pitchFamily="34" charset="0"/>
              </a:rPr>
              <a:t>710   812   715   437   </a:t>
            </a:r>
            <a:r>
              <a:rPr lang="en-US" altLang="en-US" sz="2000" dirty="0">
                <a:solidFill>
                  <a:srgbClr val="0000FF"/>
                </a:solidFill>
                <a:latin typeface="Arial" panose="020B0604020202020204" pitchFamily="34" charset="0"/>
              </a:rPr>
              <a:t>340</a:t>
            </a:r>
            <a:r>
              <a:rPr lang="en-US" altLang="en-US" sz="2000" dirty="0">
                <a:solidFill>
                  <a:schemeClr val="hlink"/>
                </a:solidFill>
                <a:latin typeface="Arial" panose="020B0604020202020204" pitchFamily="34" charset="0"/>
              </a:rPr>
              <a:t>   582   385   493   195</a:t>
            </a:r>
            <a:endParaRPr lang="en-US" altLang="en-US" sz="2000" dirty="0">
              <a:solidFill>
                <a:schemeClr val="hlink"/>
              </a:solidFill>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Finally, the sublists are created according to the </a:t>
            </a:r>
            <a:r>
              <a:rPr lang="en-US" altLang="en-US" sz="2000" b="1" dirty="0">
                <a:latin typeface="Arial" panose="020B0604020202020204" pitchFamily="34" charset="0"/>
              </a:rPr>
              <a:t>hundred's</a:t>
            </a:r>
            <a:r>
              <a:rPr lang="en-US" altLang="en-US" sz="2000" dirty="0">
                <a:latin typeface="Arial" panose="020B0604020202020204" pitchFamily="34" charset="0"/>
              </a:rPr>
              <a:t> digit:</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At last, the list is gathered up again: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solidFill>
                  <a:schemeClr val="hlink"/>
                </a:solidFill>
                <a:latin typeface="Arial" panose="020B0604020202020204" pitchFamily="34" charset="0"/>
              </a:rPr>
              <a:t>195   340   385   437   493   582   710   715   812</a:t>
            </a:r>
            <a:endParaRPr lang="en-US" altLang="en-US" sz="2000" dirty="0">
              <a:solidFill>
                <a:schemeClr val="hlink"/>
              </a:solidFill>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And now we have a fully sorted array! Radix Sort is very simple, and a computer can do it fast. When it is programmed properly, Radix Sort is in fact </a:t>
            </a:r>
            <a:r>
              <a:rPr lang="en-US" altLang="en-US" sz="2000" b="1" dirty="0">
                <a:latin typeface="Arial" panose="020B0604020202020204" pitchFamily="34" charset="0"/>
              </a:rPr>
              <a:t>one of the fastest sorting algorithms</a:t>
            </a:r>
            <a:r>
              <a:rPr lang="en-US" altLang="en-US" sz="2000" dirty="0">
                <a:latin typeface="Arial" panose="020B0604020202020204" pitchFamily="34" charset="0"/>
              </a:rPr>
              <a:t> for numbers or strings of letters.</a:t>
            </a:r>
            <a:endParaRPr lang="en-US" altLang="en-US" sz="2000" dirty="0">
              <a:latin typeface="Arial" panose="020B0604020202020204" pitchFamily="34" charset="0"/>
            </a:endParaRPr>
          </a:p>
        </p:txBody>
      </p:sp>
      <p:pic>
        <p:nvPicPr>
          <p:cNvPr id="54280" name="Picture 9"/>
          <p:cNvPicPr>
            <a:picLocks noChangeAspect="1"/>
          </p:cNvPicPr>
          <p:nvPr/>
        </p:nvPicPr>
        <p:blipFill>
          <a:blip r:embed="rId2"/>
          <a:srcRect l="43549" t="34776" r="43750" b="44768"/>
          <a:stretch>
            <a:fillRect/>
          </a:stretch>
        </p:blipFill>
        <p:spPr>
          <a:xfrm>
            <a:off x="6805613" y="4002088"/>
            <a:ext cx="1933575" cy="1933575"/>
          </a:xfrm>
          <a:prstGeom prst="rect">
            <a:avLst/>
          </a:prstGeom>
          <a:noFill/>
          <a:ln w="9525">
            <a:noFill/>
          </a:ln>
        </p:spPr>
      </p:pic>
      <p:sp>
        <p:nvSpPr>
          <p:cNvPr id="54281" name="Rectangle 1"/>
          <p:cNvSpPr/>
          <p:nvPr/>
        </p:nvSpPr>
        <p:spPr>
          <a:xfrm>
            <a:off x="671513" y="1023938"/>
            <a:ext cx="7010400" cy="400050"/>
          </a:xfrm>
          <a:prstGeom prst="rect">
            <a:avLst/>
          </a:prstGeom>
          <a:noFill/>
          <a:ln w="9525">
            <a:noFill/>
          </a:ln>
        </p:spPr>
        <p:txBody>
          <a:bodyPr>
            <a:spAutoFit/>
          </a:bodyPr>
          <a:lstStyle/>
          <a:p>
            <a:pPr eaLnBrk="1" hangingPunct="1">
              <a:buNone/>
            </a:pPr>
            <a:r>
              <a:rPr lang="en-US" altLang="en-US" sz="2000" dirty="0">
                <a:solidFill>
                  <a:srgbClr val="0000FF"/>
                </a:solidFill>
                <a:latin typeface="Arial" panose="020B0604020202020204" pitchFamily="34" charset="0"/>
              </a:rPr>
              <a:t>340   710   812   582   493   715   195   385   437</a:t>
            </a:r>
            <a:endParaRPr lang="en-US" altLang="en-US" sz="2000" dirty="0">
              <a:solidFill>
                <a:srgbClr val="0000FF"/>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921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9220" name="Rectangle 2"/>
          <p:cNvSpPr/>
          <p:nvPr/>
        </p:nvSpPr>
        <p:spPr>
          <a:xfrm>
            <a:off x="5435600" y="990600"/>
            <a:ext cx="2870200" cy="5575300"/>
          </a:xfrm>
          <a:prstGeom prst="rect">
            <a:avLst/>
          </a:prstGeom>
          <a:solidFill>
            <a:schemeClr val="bg1"/>
          </a:solidFill>
          <a:ln w="9525">
            <a:noFill/>
          </a:ln>
          <a:effectLst>
            <a:outerShdw dist="107763" dir="2699999" algn="ctr" rotWithShape="0">
              <a:schemeClr val="bg2">
                <a:alpha val="50000"/>
              </a:schemeClr>
            </a:outerShdw>
          </a:effectLst>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9221" name="Rectangle 3"/>
          <p:cNvSpPr>
            <a:spLocks noGrp="1"/>
          </p:cNvSpPr>
          <p:nvPr>
            <p:ph type="title"/>
          </p:nvPr>
        </p:nvSpPr>
        <p:spPr>
          <a:xfrm>
            <a:off x="457200" y="495300"/>
            <a:ext cx="5802313" cy="701675"/>
          </a:xfrm>
        </p:spPr>
        <p:txBody>
          <a:bodyPr vert="horz" wrap="square" lIns="91440" tIns="45720" rIns="91440" bIns="45720" anchor="ctr" anchorCtr="0">
            <a:spAutoFit/>
          </a:bodyPr>
          <a:lstStyle/>
          <a:p>
            <a:r>
              <a:rPr lang="en-US" altLang="en-US" sz="4000" b="1" dirty="0">
                <a:solidFill>
                  <a:srgbClr val="CC3300"/>
                </a:solidFill>
              </a:rPr>
              <a:t>Selection Sort example</a:t>
            </a:r>
            <a:endParaRPr lang="en-US" altLang="en-US" sz="4000" b="1" dirty="0">
              <a:solidFill>
                <a:srgbClr val="CC3300"/>
              </a:solidFill>
            </a:endParaRPr>
          </a:p>
        </p:txBody>
      </p:sp>
      <p:sp>
        <p:nvSpPr>
          <p:cNvPr id="9222" name="Text Box 4"/>
          <p:cNvSpPr txBox="1"/>
          <p:nvPr/>
        </p:nvSpPr>
        <p:spPr>
          <a:xfrm>
            <a:off x="1701800" y="1479550"/>
            <a:ext cx="34036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A selection sort of an array of integers into ascending order.</a:t>
            </a:r>
            <a:endParaRPr lang="en-US" altLang="en-US" sz="2400" dirty="0">
              <a:latin typeface="Arial" panose="020B0604020202020204" pitchFamily="34" charset="0"/>
            </a:endParaRPr>
          </a:p>
        </p:txBody>
      </p:sp>
      <p:pic>
        <p:nvPicPr>
          <p:cNvPr id="9223" name="Picture 5"/>
          <p:cNvPicPr>
            <a:picLocks noChangeAspect="1"/>
          </p:cNvPicPr>
          <p:nvPr/>
        </p:nvPicPr>
        <p:blipFill>
          <a:blip r:embed="rId1"/>
          <a:stretch>
            <a:fillRect/>
          </a:stretch>
        </p:blipFill>
        <p:spPr>
          <a:xfrm>
            <a:off x="5557838" y="1146175"/>
            <a:ext cx="2600325" cy="5276850"/>
          </a:xfrm>
          <a:prstGeom prst="rect">
            <a:avLst/>
          </a:prstGeom>
          <a:noFill/>
          <a:ln w="9525">
            <a:noFill/>
          </a:ln>
        </p:spPr>
      </p:pic>
      <p:pic>
        <p:nvPicPr>
          <p:cNvPr id="9224" name="Picture 6"/>
          <p:cNvPicPr>
            <a:picLocks noChangeAspect="1"/>
          </p:cNvPicPr>
          <p:nvPr/>
        </p:nvPicPr>
        <p:blipFill>
          <a:blip r:embed="rId2"/>
          <a:stretch>
            <a:fillRect/>
          </a:stretch>
        </p:blipFill>
        <p:spPr>
          <a:xfrm>
            <a:off x="685800" y="2971800"/>
            <a:ext cx="4459288" cy="2419350"/>
          </a:xfrm>
          <a:prstGeom prst="rect">
            <a:avLst/>
          </a:prstGeom>
          <a:noFill/>
          <a:ln w="9525">
            <a:noFill/>
          </a:ln>
        </p:spPr>
      </p:pic>
      <p:sp>
        <p:nvSpPr>
          <p:cNvPr id="9225" name="Text Box 7"/>
          <p:cNvSpPr txBox="1"/>
          <p:nvPr/>
        </p:nvSpPr>
        <p:spPr>
          <a:xfrm>
            <a:off x="762000" y="5638800"/>
            <a:ext cx="4419600" cy="34607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latin typeface="Arial" panose="020B0604020202020204" pitchFamily="34" charset="0"/>
              </a:rPr>
              <a:t>The array [5 2 3 8 1] sorted by selection sort</a:t>
            </a:r>
            <a:endParaRPr lang="en-US" altLang="en-US" sz="1600" dirty="0">
              <a:latin typeface="Arial" panose="020B060402020202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552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55300" name="Rectangle 2"/>
          <p:cNvSpPr>
            <a:spLocks noGrp="1"/>
          </p:cNvSpPr>
          <p:nvPr>
            <p:ph type="title"/>
          </p:nvPr>
        </p:nvSpPr>
        <p:spPr>
          <a:xfrm>
            <a:off x="1905000" y="1524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- 2</a:t>
            </a:r>
            <a:endParaRPr lang="en-US" altLang="en-US" sz="4000" b="1" kern="1200" dirty="0">
              <a:solidFill>
                <a:srgbClr val="CC3300"/>
              </a:solidFill>
              <a:latin typeface="+mj-lt"/>
              <a:ea typeface="Arial" panose="020B0604020202020204" pitchFamily="34" charset="0"/>
              <a:cs typeface="+mj-cs"/>
            </a:endParaRPr>
          </a:p>
        </p:txBody>
      </p:sp>
      <p:sp>
        <p:nvSpPr>
          <p:cNvPr id="45065" name="Text Box 10"/>
          <p:cNvSpPr txBox="1">
            <a:spLocks noChangeArrowheads="1"/>
          </p:cNvSpPr>
          <p:nvPr/>
        </p:nvSpPr>
        <p:spPr bwMode="auto">
          <a:xfrm>
            <a:off x="533400" y="1328738"/>
            <a:ext cx="8358188" cy="4200525"/>
          </a:xfrm>
          <a:prstGeom prst="rect">
            <a:avLst/>
          </a:prstGeom>
          <a:noFill/>
          <a:ln>
            <a:noFill/>
          </a:ln>
          <a:effec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0000"/>
              </a:lnSpc>
              <a:spcBef>
                <a:spcPts val="600"/>
              </a:spcBef>
              <a:spcAft>
                <a:spcPct val="0"/>
              </a:spcAft>
              <a:buClrTx/>
              <a:buSzTx/>
              <a:buFontTx/>
              <a:buNone/>
              <a:defRPr/>
            </a:pP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Disadvantages</a:t>
            </a:r>
            <a:endPar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Still, there are some tradeoffs for Radix Sort that can make it less preferable than other sorts.</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The speed of Radix Sort largely depends on the inner basic operations, and </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if</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the operations are not efficient enough, </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Radix Sort </a:t>
            </a:r>
            <a:r>
              <a:rPr kumimoji="0" lang="en-US" alt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mn-cs"/>
              </a:rPr>
              <a:t>can</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be slower than some other algorithms</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such as Quick Sort and Merge Sort. </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These operations include the insert and delete functions of the </a:t>
            </a:r>
            <a:r>
              <a:rPr kumimoji="0" lang="en-US" altLang="en-US" sz="24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sublists</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and the process of isolating the digit you want.</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632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632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228600" y="1676400"/>
            <a:ext cx="8686800" cy="4572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1"/>
              </a:rPr>
              <a:t>Shell sort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is mainly a variation of </a:t>
            </a:r>
            <a:r>
              <a:rPr kumimoji="0" lang="en-US" sz="2800" b="0"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2"/>
              </a:rPr>
              <a:t>Insertion Sort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idea of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ShellSort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to allow the exchange of far items.</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Shell sort, we make the array h-sorted for a large value of h. </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keep reducing the value of h until it becomes 1.</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An array is said to be h-sorted if all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sublists</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every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h’th</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element are sorted.</a:t>
            </a:r>
            <a:endParaRPr kumimoji="0" lang="en-US" sz="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734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734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457200" y="1600200"/>
            <a:ext cx="8305800" cy="4572000"/>
          </a:xfrm>
        </p:spPr>
        <p:txBody>
          <a:bodyPr vert="horz" wrap="square" lIns="91440" tIns="45720" rIns="91440" bIns="45720" numCol="1" anchor="t" anchorCtr="0" compatLnSpc="1"/>
          <a:lstStyle/>
          <a:p>
            <a:pPr>
              <a:buClr>
                <a:srgbClr val="558ED5"/>
              </a:buClr>
              <a:buSzPct val="80000"/>
            </a:pPr>
            <a:r>
              <a:rPr sz="2800" kern="1200" dirty="0">
                <a:latin typeface="Arial" panose="020B0604020202020204" pitchFamily="34" charset="0"/>
                <a:ea typeface="+mn-ea"/>
                <a:cs typeface="Arial" panose="020B0604020202020204" pitchFamily="34" charset="0"/>
              </a:rPr>
              <a:t>Step 1 − Start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2 − Initialize the value of gap size, say h.</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3 − Divide the list into smaller sub-part. Each must have equal intervals to h.</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4 − Sort these sub-lists using insertion sort.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5 – Repeat this step 2 until the list is sorted.</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6 – Print a sorted list.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7 – Stop.</a:t>
            </a:r>
            <a:endParaRPr sz="500" kern="1200" dirty="0">
              <a:latin typeface="Arial" panose="020B0604020202020204" pitchFamily="34" charset="0"/>
              <a:ea typeface="Arial" panose="020B0604020202020204" pitchFamily="34" charset="0"/>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36575" y="2254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837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837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419100" y="1200150"/>
            <a:ext cx="8229600" cy="5268913"/>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are using the shell's original sequence (N/2, N/4, ...1) as intervals in our algorithm. </a:t>
            </a:r>
            <a:endPar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the first loop, if the array size is N = 8 then, the elements lying at the interval of N/2 = 4 are compared and swapped if they are not in order.</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The 0th element is compared with the 4th element.</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If the 0th element is greater than the 4th one then, the 4th element is first stored in </a:t>
            </a:r>
            <a:r>
              <a:rPr kumimoji="0" lang="en-US" sz="1800" b="0" i="0" u="none" strike="noStrike" kern="1200" cap="none" spc="0" normalizeH="0" baseline="0" noProof="0" dirty="0" err="1">
                <a:ln>
                  <a:noFill/>
                </a:ln>
                <a:solidFill>
                  <a:schemeClr val="tx1"/>
                </a:solidFill>
                <a:effectLst/>
                <a:uLnTx/>
                <a:uFillTx/>
                <a:latin typeface="+mn-lt"/>
                <a:ea typeface="+mn-ea"/>
                <a:cs typeface="+mn-cs"/>
              </a:rPr>
              <a:t>thetemp</a:t>
            </a:r>
            <a:r>
              <a:rPr kumimoji="0" lang="en-US" sz="1800" b="0" i="0" u="none" strike="noStrike" kern="1200" cap="none" spc="0" normalizeH="0" baseline="0" noProof="0" dirty="0">
                <a:ln>
                  <a:noFill/>
                </a:ln>
                <a:solidFill>
                  <a:schemeClr val="tx1"/>
                </a:solidFill>
                <a:effectLst/>
                <a:uLnTx/>
                <a:uFillTx/>
                <a:latin typeface="+mn-lt"/>
                <a:ea typeface="+mn-ea"/>
                <a:cs typeface="+mn-cs"/>
              </a:rPr>
              <a:t> variable and the 0th element (</a:t>
            </a:r>
            <a:r>
              <a:rPr kumimoji="0" lang="en-US" sz="1800" b="0" i="0" u="none" strike="noStrike" kern="1200" cap="none" spc="0" normalizeH="0" baseline="0" noProof="0" dirty="0" err="1">
                <a:ln>
                  <a:noFill/>
                </a:ln>
                <a:solidFill>
                  <a:schemeClr val="tx1"/>
                </a:solidFill>
                <a:effectLst/>
                <a:uLnTx/>
                <a:uFillTx/>
                <a:latin typeface="+mn-lt"/>
                <a:ea typeface="+mn-ea"/>
                <a:cs typeface="+mn-cs"/>
              </a:rPr>
              <a:t>ie</a:t>
            </a:r>
            <a:r>
              <a:rPr kumimoji="0" lang="en-US" sz="1800" b="0" i="0" u="none" strike="noStrike" kern="1200" cap="none" spc="0" normalizeH="0" baseline="0" noProof="0" dirty="0">
                <a:ln>
                  <a:noFill/>
                </a:ln>
                <a:solidFill>
                  <a:schemeClr val="tx1"/>
                </a:solidFill>
                <a:effectLst/>
                <a:uLnTx/>
                <a:uFillTx/>
                <a:latin typeface="+mn-lt"/>
                <a:ea typeface="+mn-ea"/>
                <a:cs typeface="+mn-cs"/>
              </a:rPr>
              <a:t>. greater element) is stored in the 4th position and the element stored in temp is stored in the 0th position.</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This process goes on for all the remaining elements.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the second loop, an interval of N/4 = 8/4 = 2 is taken and again the elements lying at these intervals are sorted.</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The elements at the 4th and 2nd positions are compared. The elements at the 2nd and 0th positions are also compared. All the elements in the array lying at the current interval are compared.</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Finally, when the interval is N/8 = 8/8 =1 then the array elements lying at the interval of 1 are sorted. The array is now completely sorted.</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00013"/>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939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5939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59397" name="Picture 4" descr="Rearrange the elements at n/2 interval"/>
          <p:cNvPicPr>
            <a:picLocks noChangeAspect="1"/>
          </p:cNvPicPr>
          <p:nvPr/>
        </p:nvPicPr>
        <p:blipFill>
          <a:blip r:embed="rId1"/>
          <a:srcRect l="5833" t="4466" r="15833" b="14749"/>
          <a:stretch>
            <a:fillRect/>
          </a:stretch>
        </p:blipFill>
        <p:spPr>
          <a:xfrm>
            <a:off x="152400" y="1225550"/>
            <a:ext cx="4495800" cy="4108450"/>
          </a:xfrm>
          <a:prstGeom prst="rect">
            <a:avLst/>
          </a:prstGeom>
          <a:noFill/>
          <a:ln w="9525">
            <a:noFill/>
          </a:ln>
        </p:spPr>
      </p:pic>
      <p:pic>
        <p:nvPicPr>
          <p:cNvPr id="59398" name="Picture 2" descr="Rearrange all the elements at n/2 interval"/>
          <p:cNvPicPr>
            <a:picLocks noChangeAspect="1"/>
          </p:cNvPicPr>
          <p:nvPr/>
        </p:nvPicPr>
        <p:blipFill>
          <a:blip r:embed="rId2"/>
          <a:srcRect l="18332" t="5573" r="17500" b="20612"/>
          <a:stretch>
            <a:fillRect/>
          </a:stretch>
        </p:blipFill>
        <p:spPr>
          <a:xfrm>
            <a:off x="4800600" y="1752600"/>
            <a:ext cx="4114800" cy="4105275"/>
          </a:xfrm>
          <a:prstGeom prst="rect">
            <a:avLst/>
          </a:prstGeom>
          <a:noFill/>
          <a:ln w="9525">
            <a:noFill/>
          </a:ln>
        </p:spPr>
      </p:pic>
      <p:pic>
        <p:nvPicPr>
          <p:cNvPr id="59399" name="Picture 2" descr="Initial Array"/>
          <p:cNvPicPr>
            <a:picLocks noChangeAspect="1"/>
          </p:cNvPicPr>
          <p:nvPr/>
        </p:nvPicPr>
        <p:blipFill>
          <a:blip r:embed="rId3"/>
          <a:srcRect l="14999" t="15836" r="11667" b="55695"/>
          <a:stretch>
            <a:fillRect/>
          </a:stretch>
        </p:blipFill>
        <p:spPr>
          <a:xfrm>
            <a:off x="3200400" y="795338"/>
            <a:ext cx="5349875" cy="608012"/>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041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042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60421" name="Picture 4" descr="Rearrange the elements at n/4 interval"/>
          <p:cNvPicPr>
            <a:picLocks noChangeAspect="1"/>
          </p:cNvPicPr>
          <p:nvPr/>
        </p:nvPicPr>
        <p:blipFill>
          <a:blip r:embed="rId1"/>
          <a:srcRect l="18332" t="12242" r="18333" b="21683"/>
          <a:stretch>
            <a:fillRect/>
          </a:stretch>
        </p:blipFill>
        <p:spPr>
          <a:xfrm>
            <a:off x="103188" y="1339850"/>
            <a:ext cx="3989387" cy="1851025"/>
          </a:xfrm>
          <a:prstGeom prst="rect">
            <a:avLst/>
          </a:prstGeom>
          <a:noFill/>
          <a:ln w="9525">
            <a:noFill/>
          </a:ln>
        </p:spPr>
      </p:pic>
      <p:pic>
        <p:nvPicPr>
          <p:cNvPr id="60422" name="Picture 6" descr="All the elements in the array lying at the current interval are compared."/>
          <p:cNvPicPr>
            <a:picLocks noChangeAspect="1"/>
          </p:cNvPicPr>
          <p:nvPr/>
        </p:nvPicPr>
        <p:blipFill>
          <a:blip r:embed="rId2"/>
          <a:srcRect l="17500" t="7666" r="17500" b="36102"/>
          <a:stretch>
            <a:fillRect/>
          </a:stretch>
        </p:blipFill>
        <p:spPr>
          <a:xfrm>
            <a:off x="107950" y="3689350"/>
            <a:ext cx="4051300" cy="1633538"/>
          </a:xfrm>
          <a:prstGeom prst="rect">
            <a:avLst/>
          </a:prstGeom>
          <a:noFill/>
          <a:ln w="9525">
            <a:noFill/>
          </a:ln>
        </p:spPr>
      </p:pic>
      <p:pic>
        <p:nvPicPr>
          <p:cNvPr id="60423" name="Picture 8" descr="Rearrange all the elements at n/4 interval"/>
          <p:cNvPicPr>
            <a:picLocks noChangeAspect="1"/>
          </p:cNvPicPr>
          <p:nvPr/>
        </p:nvPicPr>
        <p:blipFill>
          <a:blip r:embed="rId3"/>
          <a:srcRect l="16895" t="3072" r="19167" b="31731"/>
          <a:stretch>
            <a:fillRect/>
          </a:stretch>
        </p:blipFill>
        <p:spPr>
          <a:xfrm>
            <a:off x="4354513" y="2514600"/>
            <a:ext cx="4397375" cy="34766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81000" y="2597150"/>
            <a:ext cx="2819400" cy="13398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144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144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61445" name="Picture 2" descr="Rearrange the elements at n/8 interval"/>
          <p:cNvPicPr>
            <a:picLocks noChangeAspect="1"/>
          </p:cNvPicPr>
          <p:nvPr/>
        </p:nvPicPr>
        <p:blipFill>
          <a:blip r:embed="rId1"/>
          <a:srcRect l="15163" t="4445" r="19157" b="5556"/>
          <a:stretch>
            <a:fillRect/>
          </a:stretch>
        </p:blipFill>
        <p:spPr>
          <a:xfrm>
            <a:off x="3886200" y="177800"/>
            <a:ext cx="4686300" cy="654367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246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246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62469" name="Picture 2"/>
          <p:cNvPicPr>
            <a:picLocks noChangeAspect="1"/>
          </p:cNvPicPr>
          <p:nvPr/>
        </p:nvPicPr>
        <p:blipFill>
          <a:blip r:embed="rId1"/>
          <a:stretch>
            <a:fillRect/>
          </a:stretch>
        </p:blipFill>
        <p:spPr>
          <a:xfrm>
            <a:off x="762000" y="1447800"/>
            <a:ext cx="7292975" cy="12890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349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349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800100" y="129540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take the interval of 4. Make a virtual sub-list of all values located at the interval of 4 positions. Here these values are </a:t>
            </a:r>
            <a:endPar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{35, 14}, {33, 19}, {42, 27} and {10, 14}</a:t>
            </a:r>
            <a:endParaRPr kumimoji="0" lang="en-US" sz="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3494" name="Picture 2" descr="shell_sort_works"/>
          <p:cNvPicPr>
            <a:picLocks noChangeAspect="1"/>
          </p:cNvPicPr>
          <p:nvPr/>
        </p:nvPicPr>
        <p:blipFill>
          <a:blip r:embed="rId1"/>
          <a:stretch>
            <a:fillRect/>
          </a:stretch>
        </p:blipFill>
        <p:spPr>
          <a:xfrm>
            <a:off x="228600" y="2500313"/>
            <a:ext cx="8534400" cy="4357687"/>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451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451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800100" y="938213"/>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compare values in each sub-list and swap them (if necessary) in the original array. After this step, the new array should look like</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4518" name="Picture 2" descr="compare_values"/>
          <p:cNvPicPr>
            <a:picLocks noChangeAspect="1"/>
          </p:cNvPicPr>
          <p:nvPr/>
        </p:nvPicPr>
        <p:blipFill>
          <a:blip r:embed="rId1"/>
          <a:stretch>
            <a:fillRect/>
          </a:stretch>
        </p:blipFill>
        <p:spPr>
          <a:xfrm>
            <a:off x="1336675" y="4997450"/>
            <a:ext cx="6440488" cy="1358900"/>
          </a:xfrm>
          <a:prstGeom prst="rect">
            <a:avLst/>
          </a:prstGeom>
          <a:noFill/>
          <a:ln w="9525">
            <a:noFill/>
          </a:ln>
        </p:spPr>
      </p:pic>
      <p:pic>
        <p:nvPicPr>
          <p:cNvPr id="64519" name="Picture 2" descr="shell_sort_works"/>
          <p:cNvPicPr>
            <a:picLocks noChangeAspect="1"/>
          </p:cNvPicPr>
          <p:nvPr/>
        </p:nvPicPr>
        <p:blipFill>
          <a:blip r:embed="rId2"/>
          <a:stretch>
            <a:fillRect/>
          </a:stretch>
        </p:blipFill>
        <p:spPr>
          <a:xfrm>
            <a:off x="1195388" y="2195513"/>
            <a:ext cx="6440487" cy="2801937"/>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024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0244" name="Rectangle 2"/>
          <p:cNvSpPr>
            <a:spLocks noGrp="1"/>
          </p:cNvSpPr>
          <p:nvPr>
            <p:ph idx="1"/>
          </p:nvPr>
        </p:nvSpPr>
        <p:spPr>
          <a:xfrm>
            <a:off x="1752600" y="1590675"/>
            <a:ext cx="5715000" cy="397192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400" kern="1200" dirty="0">
                <a:latin typeface="+mn-lt"/>
                <a:ea typeface="+mn-ea"/>
                <a:cs typeface="Arial" panose="020B0604020202020204" pitchFamily="34" charset="0"/>
              </a:rPr>
              <a:t> void selectSort() //Simple Selection Sort</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 int i,j,k;int min;</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for(i=0;i&lt;n-1;i++)</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 min=a[i];k=i;</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for(j=i+1;j&lt;n;j++)</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if(a[j]&lt;min) {k=j;min=a[j];}</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if(k!=i) swap(a,i,k);</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Arial" panose="020B0604020202020204" pitchFamily="34" charset="0"/>
              <a:cs typeface="+mn-cs"/>
            </a:endParaRPr>
          </a:p>
        </p:txBody>
      </p:sp>
      <p:sp>
        <p:nvSpPr>
          <p:cNvPr id="10245"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Selection 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two_sub_lists"/>
          <p:cNvPicPr>
            <a:picLocks noChangeAspect="1"/>
          </p:cNvPicPr>
          <p:nvPr/>
        </p:nvPicPr>
        <p:blipFill>
          <a:blip r:embed="rId1"/>
          <a:stretch>
            <a:fillRect/>
          </a:stretch>
        </p:blipFill>
        <p:spPr>
          <a:xfrm>
            <a:off x="776288" y="2286000"/>
            <a:ext cx="7739062" cy="3924300"/>
          </a:xfrm>
          <a:prstGeom prst="rect">
            <a:avLst/>
          </a:prstGeom>
          <a:noFill/>
          <a:ln w="9525">
            <a:noFill/>
          </a:ln>
        </p:spPr>
      </p:pic>
      <p:sp>
        <p:nvSpPr>
          <p:cNvPr id="65539"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554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554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628650" y="133350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compare values in each sub-list and swap them (if necessary) in the original array. After this step, the new array should look like</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656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656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561975" y="121285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sort the rest of the array using interval of value 1. Shell sort uses insertion sort to sort the array</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66566" name="Group 10"/>
          <p:cNvGrpSpPr/>
          <p:nvPr/>
        </p:nvGrpSpPr>
        <p:grpSpPr>
          <a:xfrm>
            <a:off x="228600" y="2195513"/>
            <a:ext cx="8686800" cy="3978275"/>
            <a:chOff x="228600" y="1497041"/>
            <a:chExt cx="8686800" cy="3977471"/>
          </a:xfrm>
        </p:grpSpPr>
        <p:grpSp>
          <p:nvGrpSpPr>
            <p:cNvPr id="66567" name="Group 9"/>
            <p:cNvGrpSpPr/>
            <p:nvPr/>
          </p:nvGrpSpPr>
          <p:grpSpPr>
            <a:xfrm>
              <a:off x="228600" y="1497041"/>
              <a:ext cx="4343400" cy="3977471"/>
              <a:chOff x="228600" y="1413034"/>
              <a:chExt cx="4495800" cy="4120385"/>
            </a:xfrm>
          </p:grpSpPr>
          <p:grpSp>
            <p:nvGrpSpPr>
              <p:cNvPr id="66575" name="Group 2"/>
              <p:cNvGrpSpPr/>
              <p:nvPr/>
            </p:nvGrpSpPr>
            <p:grpSpPr>
              <a:xfrm>
                <a:off x="228600" y="1413034"/>
                <a:ext cx="4495800" cy="2202817"/>
                <a:chOff x="990600" y="2249805"/>
                <a:chExt cx="5010150" cy="2377681"/>
              </a:xfrm>
            </p:grpSpPr>
            <p:pic>
              <p:nvPicPr>
                <p:cNvPr id="66579" name="Picture 2" descr="step-by-step"/>
                <p:cNvPicPr>
                  <a:picLocks noChangeAspect="1"/>
                </p:cNvPicPr>
                <p:nvPr/>
              </p:nvPicPr>
              <p:blipFill>
                <a:blip r:embed="rId1"/>
                <a:stretch>
                  <a:fillRect/>
                </a:stretch>
              </p:blipFill>
              <p:spPr>
                <a:xfrm>
                  <a:off x="990600" y="2249805"/>
                  <a:ext cx="5010150" cy="1057275"/>
                </a:xfrm>
                <a:prstGeom prst="rect">
                  <a:avLst/>
                </a:prstGeom>
                <a:noFill/>
                <a:ln w="9525">
                  <a:noFill/>
                </a:ln>
              </p:spPr>
            </p:pic>
            <p:pic>
              <p:nvPicPr>
                <p:cNvPr id="66580" name="Picture 4" descr="step-by-step_depiction"/>
                <p:cNvPicPr>
                  <a:picLocks noChangeAspect="1"/>
                </p:cNvPicPr>
                <p:nvPr/>
              </p:nvPicPr>
              <p:blipFill>
                <a:blip r:embed="rId2"/>
                <a:srcRect t="27779"/>
                <a:stretch>
                  <a:fillRect/>
                </a:stretch>
              </p:blipFill>
              <p:spPr>
                <a:xfrm>
                  <a:off x="990600" y="3216554"/>
                  <a:ext cx="5010150" cy="763588"/>
                </a:xfrm>
                <a:prstGeom prst="rect">
                  <a:avLst/>
                </a:prstGeom>
                <a:noFill/>
                <a:ln w="9525">
                  <a:noFill/>
                </a:ln>
              </p:spPr>
            </p:pic>
            <p:pic>
              <p:nvPicPr>
                <p:cNvPr id="66581" name="Picture 6" descr="repalce_19_to_27"/>
                <p:cNvPicPr>
                  <a:picLocks noChangeAspect="1"/>
                </p:cNvPicPr>
                <p:nvPr/>
              </p:nvPicPr>
              <p:blipFill>
                <a:blip r:embed="rId3"/>
                <a:srcRect t="33099"/>
                <a:stretch>
                  <a:fillRect/>
                </a:stretch>
              </p:blipFill>
              <p:spPr>
                <a:xfrm>
                  <a:off x="990600" y="3920171"/>
                  <a:ext cx="5010150" cy="707315"/>
                </a:xfrm>
                <a:prstGeom prst="rect">
                  <a:avLst/>
                </a:prstGeom>
                <a:noFill/>
                <a:ln w="9525">
                  <a:noFill/>
                </a:ln>
              </p:spPr>
            </p:pic>
          </p:grpSp>
          <p:pic>
            <p:nvPicPr>
              <p:cNvPr id="66576" name="Picture 8" descr="replace_10_with_27"/>
              <p:cNvPicPr>
                <a:picLocks noChangeAspect="1"/>
              </p:cNvPicPr>
              <p:nvPr/>
            </p:nvPicPr>
            <p:blipFill>
              <a:blip r:embed="rId4"/>
              <a:srcRect t="33099"/>
              <a:stretch>
                <a:fillRect/>
              </a:stretch>
            </p:blipFill>
            <p:spPr>
              <a:xfrm>
                <a:off x="228600" y="3591690"/>
                <a:ext cx="4495800" cy="655296"/>
              </a:xfrm>
              <a:prstGeom prst="rect">
                <a:avLst/>
              </a:prstGeom>
              <a:noFill/>
              <a:ln w="9525">
                <a:noFill/>
              </a:ln>
            </p:spPr>
          </p:pic>
          <p:pic>
            <p:nvPicPr>
              <p:cNvPr id="66577" name="Picture 10" descr="replaced_27_with_10"/>
              <p:cNvPicPr>
                <a:picLocks noChangeAspect="1"/>
              </p:cNvPicPr>
              <p:nvPr/>
            </p:nvPicPr>
            <p:blipFill>
              <a:blip r:embed="rId5"/>
              <a:srcRect t="27023"/>
              <a:stretch>
                <a:fillRect/>
              </a:stretch>
            </p:blipFill>
            <p:spPr>
              <a:xfrm>
                <a:off x="228600" y="4183852"/>
                <a:ext cx="4495800" cy="714820"/>
              </a:xfrm>
              <a:prstGeom prst="rect">
                <a:avLst/>
              </a:prstGeom>
              <a:noFill/>
              <a:ln w="9525">
                <a:noFill/>
              </a:ln>
            </p:spPr>
          </p:pic>
          <p:pic>
            <p:nvPicPr>
              <p:cNvPr id="66578" name="Picture 12" descr="replace_10_19"/>
              <p:cNvPicPr>
                <a:picLocks noChangeAspect="1"/>
              </p:cNvPicPr>
              <p:nvPr/>
            </p:nvPicPr>
            <p:blipFill>
              <a:blip r:embed="rId6"/>
              <a:srcRect t="33099"/>
              <a:stretch>
                <a:fillRect/>
              </a:stretch>
            </p:blipFill>
            <p:spPr>
              <a:xfrm>
                <a:off x="228600" y="4878123"/>
                <a:ext cx="4495800" cy="655296"/>
              </a:xfrm>
              <a:prstGeom prst="rect">
                <a:avLst/>
              </a:prstGeom>
              <a:noFill/>
              <a:ln w="9525">
                <a:noFill/>
              </a:ln>
            </p:spPr>
          </p:pic>
        </p:grpSp>
        <p:grpSp>
          <p:nvGrpSpPr>
            <p:cNvPr id="66568" name="Group 8"/>
            <p:cNvGrpSpPr/>
            <p:nvPr/>
          </p:nvGrpSpPr>
          <p:grpSpPr>
            <a:xfrm>
              <a:off x="4724400" y="1765238"/>
              <a:ext cx="4191000" cy="3505199"/>
              <a:chOff x="5019675" y="1992280"/>
              <a:chExt cx="3895725" cy="3398225"/>
            </a:xfrm>
          </p:grpSpPr>
          <p:pic>
            <p:nvPicPr>
              <p:cNvPr id="66569" name="Picture 14" descr="replace_10_14"/>
              <p:cNvPicPr>
                <a:picLocks noChangeAspect="1"/>
              </p:cNvPicPr>
              <p:nvPr/>
            </p:nvPicPr>
            <p:blipFill>
              <a:blip r:embed="rId7"/>
              <a:srcRect t="-4819" b="-2"/>
              <a:stretch>
                <a:fillRect/>
              </a:stretch>
            </p:blipFill>
            <p:spPr>
              <a:xfrm>
                <a:off x="5019675" y="1992280"/>
                <a:ext cx="3895725" cy="979520"/>
              </a:xfrm>
              <a:prstGeom prst="rect">
                <a:avLst/>
              </a:prstGeom>
              <a:noFill/>
              <a:ln w="9525">
                <a:noFill/>
              </a:ln>
            </p:spPr>
          </p:pic>
          <p:grpSp>
            <p:nvGrpSpPr>
              <p:cNvPr id="66570" name="Group 6"/>
              <p:cNvGrpSpPr/>
              <p:nvPr/>
            </p:nvGrpSpPr>
            <p:grpSpPr>
              <a:xfrm>
                <a:off x="5019675" y="2888610"/>
                <a:ext cx="3895725" cy="2501895"/>
                <a:chOff x="4876800" y="1625012"/>
                <a:chExt cx="5010150" cy="2807682"/>
              </a:xfrm>
            </p:grpSpPr>
            <p:pic>
              <p:nvPicPr>
                <p:cNvPr id="66571" name="Picture 16" descr="replace_values_sorted"/>
                <p:cNvPicPr>
                  <a:picLocks noChangeAspect="1"/>
                </p:cNvPicPr>
                <p:nvPr/>
              </p:nvPicPr>
              <p:blipFill>
                <a:blip r:embed="rId8"/>
                <a:srcRect t="30444"/>
                <a:stretch>
                  <a:fillRect/>
                </a:stretch>
              </p:blipFill>
              <p:spPr>
                <a:xfrm>
                  <a:off x="4876800" y="1625012"/>
                  <a:ext cx="5010150" cy="735389"/>
                </a:xfrm>
                <a:prstGeom prst="rect">
                  <a:avLst/>
                </a:prstGeom>
                <a:noFill/>
                <a:ln w="9525">
                  <a:noFill/>
                </a:ln>
              </p:spPr>
            </p:pic>
            <p:pic>
              <p:nvPicPr>
                <p:cNvPr id="66572" name="Picture 18" descr="replaced_33_with_35"/>
                <p:cNvPicPr>
                  <a:picLocks noChangeAspect="1"/>
                </p:cNvPicPr>
                <p:nvPr/>
              </p:nvPicPr>
              <p:blipFill>
                <a:blip r:embed="rId9"/>
                <a:srcRect t="33090"/>
                <a:stretch>
                  <a:fillRect/>
                </a:stretch>
              </p:blipFill>
              <p:spPr>
                <a:xfrm>
                  <a:off x="4876800" y="2316159"/>
                  <a:ext cx="5010150" cy="707431"/>
                </a:xfrm>
                <a:prstGeom prst="rect">
                  <a:avLst/>
                </a:prstGeom>
                <a:noFill/>
                <a:ln w="9525">
                  <a:noFill/>
                </a:ln>
              </p:spPr>
            </p:pic>
            <p:pic>
              <p:nvPicPr>
                <p:cNvPr id="66573" name="Picture 20" descr="choose_44"/>
                <p:cNvPicPr>
                  <a:picLocks noChangeAspect="1"/>
                </p:cNvPicPr>
                <p:nvPr/>
              </p:nvPicPr>
              <p:blipFill>
                <a:blip r:embed="rId10"/>
                <a:srcRect t="32288"/>
                <a:stretch>
                  <a:fillRect/>
                </a:stretch>
              </p:blipFill>
              <p:spPr>
                <a:xfrm>
                  <a:off x="4876800" y="3005658"/>
                  <a:ext cx="5010150" cy="715903"/>
                </a:xfrm>
                <a:prstGeom prst="rect">
                  <a:avLst/>
                </a:prstGeom>
                <a:noFill/>
                <a:ln w="9525">
                  <a:noFill/>
                </a:ln>
              </p:spPr>
            </p:pic>
            <p:pic>
              <p:nvPicPr>
                <p:cNvPr id="66574" name="Picture 22" descr="sorted_array"/>
                <p:cNvPicPr>
                  <a:picLocks noChangeAspect="1"/>
                </p:cNvPicPr>
                <p:nvPr/>
              </p:nvPicPr>
              <p:blipFill>
                <a:blip r:embed="rId11"/>
                <a:srcRect t="27753"/>
                <a:stretch>
                  <a:fillRect/>
                </a:stretch>
              </p:blipFill>
              <p:spPr>
                <a:xfrm>
                  <a:off x="4876800" y="3668846"/>
                  <a:ext cx="5010150" cy="763848"/>
                </a:xfrm>
                <a:prstGeom prst="rect">
                  <a:avLst/>
                </a:prstGeom>
                <a:noFill/>
                <a:ln w="9525">
                  <a:noFill/>
                </a:ln>
              </p:spPr>
            </p:pic>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758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758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561975" y="1447800"/>
            <a:ext cx="7886700" cy="3505200"/>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Counting Sort </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is a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non-comparison-based</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sorting algorithm. </a:t>
            </a: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It is particularly efficient when the range of input values is small compared to the number of elements to be sorted. </a:t>
            </a: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basic idea behind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Counting Sort</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to count the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frequency</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each distinct element in the input array and use that information to place the elements in their correct sorted positions.</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861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6861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8" name="Content Placeholder 2"/>
          <p:cNvSpPr>
            <a:spLocks noGrp="1"/>
          </p:cNvSpPr>
          <p:nvPr>
            <p:ph idx="1"/>
          </p:nvPr>
        </p:nvSpPr>
        <p:spPr>
          <a:xfrm>
            <a:off x="668338" y="1182688"/>
            <a:ext cx="7951788" cy="49085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Declare an auxiliary 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size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max(</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and initialize it with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Traverse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and map each element of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as an index of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array, i.e., execute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for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 &lt;=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&lt; N</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Calculate the prefix sum at every index of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Create an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outputArray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size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Traverse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from end and update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outputArray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1] =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Also, update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endParaRPr kumimoji="0" lang="en-US" sz="105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963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69636" name="Picture 2" descr="Finding maximum element in inputArray[]"/>
          <p:cNvPicPr>
            <a:picLocks noChangeAspect="1"/>
          </p:cNvPicPr>
          <p:nvPr/>
        </p:nvPicPr>
        <p:blipFill>
          <a:blip r:embed="rId1"/>
          <a:srcRect l="5832" t="33264" r="6667" b="39958"/>
          <a:stretch>
            <a:fillRect/>
          </a:stretch>
        </p:blipFill>
        <p:spPr>
          <a:xfrm>
            <a:off x="1876425" y="1450975"/>
            <a:ext cx="5257800" cy="800100"/>
          </a:xfrm>
          <a:prstGeom prst="rect">
            <a:avLst/>
          </a:prstGeom>
          <a:noFill/>
          <a:ln w="9525">
            <a:noFill/>
          </a:ln>
        </p:spPr>
      </p:pic>
      <p:grpSp>
        <p:nvGrpSpPr>
          <p:cNvPr id="69637" name="Group 3"/>
          <p:cNvGrpSpPr/>
          <p:nvPr/>
        </p:nvGrpSpPr>
        <p:grpSpPr>
          <a:xfrm>
            <a:off x="2505075" y="4873625"/>
            <a:ext cx="4762500" cy="1768475"/>
            <a:chOff x="76200" y="1889821"/>
            <a:chExt cx="4762500" cy="1767779"/>
          </a:xfrm>
        </p:grpSpPr>
        <p:pic>
          <p:nvPicPr>
            <p:cNvPr id="69640" name="Picture 4" descr="Initialize countArray[]"/>
            <p:cNvPicPr>
              <a:picLocks noChangeAspect="1"/>
            </p:cNvPicPr>
            <p:nvPr/>
          </p:nvPicPr>
          <p:blipFill>
            <a:blip r:embed="rId2"/>
            <a:srcRect l="11667" t="36604" r="10834" b="39923"/>
            <a:stretch>
              <a:fillRect/>
            </a:stretch>
          </p:blipFill>
          <p:spPr>
            <a:xfrm>
              <a:off x="76200" y="1889821"/>
              <a:ext cx="4762500" cy="716935"/>
            </a:xfrm>
            <a:prstGeom prst="rect">
              <a:avLst/>
            </a:prstGeom>
            <a:noFill/>
            <a:ln w="9525">
              <a:noFill/>
            </a:ln>
          </p:spPr>
        </p:pic>
        <p:pic>
          <p:nvPicPr>
            <p:cNvPr id="69641" name="Picture 6" descr="Maintain count of each element in countArray[]"/>
            <p:cNvPicPr>
              <a:picLocks noChangeAspect="1"/>
            </p:cNvPicPr>
            <p:nvPr/>
          </p:nvPicPr>
          <p:blipFill>
            <a:blip r:embed="rId3"/>
            <a:srcRect l="46613" t="40520" r="10834" b="41600"/>
            <a:stretch>
              <a:fillRect/>
            </a:stretch>
          </p:blipFill>
          <p:spPr>
            <a:xfrm>
              <a:off x="2240756" y="2564528"/>
              <a:ext cx="2597944" cy="533142"/>
            </a:xfrm>
            <a:prstGeom prst="rect">
              <a:avLst/>
            </a:prstGeom>
            <a:noFill/>
            <a:ln w="9525">
              <a:noFill/>
            </a:ln>
          </p:spPr>
        </p:pic>
        <p:pic>
          <p:nvPicPr>
            <p:cNvPr id="69642" name="Picture 8" descr="Store the cumulative sum in countArray[]"/>
            <p:cNvPicPr>
              <a:picLocks noChangeAspect="1"/>
            </p:cNvPicPr>
            <p:nvPr/>
          </p:nvPicPr>
          <p:blipFill>
            <a:blip r:embed="rId4"/>
            <a:srcRect l="46407" t="42461" r="10001" b="39980"/>
            <a:stretch>
              <a:fillRect/>
            </a:stretch>
          </p:blipFill>
          <p:spPr>
            <a:xfrm>
              <a:off x="2240756" y="3063619"/>
              <a:ext cx="2597944" cy="593981"/>
            </a:xfrm>
            <a:prstGeom prst="rect">
              <a:avLst/>
            </a:prstGeom>
            <a:noFill/>
            <a:ln w="9525">
              <a:noFill/>
            </a:ln>
          </p:spPr>
        </p:pic>
      </p:grpSp>
      <p:sp>
        <p:nvSpPr>
          <p:cNvPr id="69638" name="Rectangle 6"/>
          <p:cNvSpPr/>
          <p:nvPr/>
        </p:nvSpPr>
        <p:spPr>
          <a:xfrm>
            <a:off x="1152525" y="968375"/>
            <a:ext cx="7467600" cy="461963"/>
          </a:xfrm>
          <a:prstGeom prst="rect">
            <a:avLst/>
          </a:prstGeom>
          <a:noFill/>
          <a:ln w="9525">
            <a:noFill/>
          </a:ln>
        </p:spPr>
        <p:txBody>
          <a:bodyPr>
            <a:spAutoFit/>
          </a:bodyPr>
          <a:lstStyle/>
          <a:p>
            <a:pPr>
              <a:buFont typeface="Arial" panose="020B0604020202020204" pitchFamily="34" charset="0"/>
              <a:buChar char="•"/>
            </a:pPr>
            <a:r>
              <a:rPr sz="2400" dirty="0">
                <a:latin typeface="Nunito"/>
              </a:rPr>
              <a:t>Find out the </a:t>
            </a:r>
            <a:r>
              <a:rPr sz="2400" b="1" dirty="0">
                <a:latin typeface="Nunito"/>
              </a:rPr>
              <a:t>maximum</a:t>
            </a:r>
            <a:r>
              <a:rPr sz="2400" dirty="0">
                <a:latin typeface="Nunito"/>
              </a:rPr>
              <a:t> element from the given array.</a:t>
            </a:r>
            <a:endParaRPr sz="2400" dirty="0">
              <a:latin typeface="Nunito"/>
            </a:endParaRPr>
          </a:p>
        </p:txBody>
      </p:sp>
      <p:sp>
        <p:nvSpPr>
          <p:cNvPr id="9" name="Rectangle 8"/>
          <p:cNvSpPr/>
          <p:nvPr/>
        </p:nvSpPr>
        <p:spPr>
          <a:xfrm>
            <a:off x="598488" y="2574925"/>
            <a:ext cx="8043863" cy="2584450"/>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Initialize a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of length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max+1</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with all elements as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0</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This array will be used for storing the occurrences of the elements of the input array.</a:t>
            </a:r>
            <a:endPar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In the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store the count of each unique element of the input array at their respective indices.</a:t>
            </a:r>
            <a:endPar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Store the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cumulative sum</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or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prefix sum</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of the elements of the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by doing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 1] +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This will help in placing the elements of the input array at the correct index in the output array.</a:t>
            </a:r>
            <a:endPar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065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pic>
        <p:nvPicPr>
          <p:cNvPr id="70660" name="Picture 10" descr="5"/>
          <p:cNvPicPr>
            <a:picLocks noChangeAspect="1"/>
          </p:cNvPicPr>
          <p:nvPr/>
        </p:nvPicPr>
        <p:blipFill>
          <a:blip r:embed="rId1"/>
          <a:srcRect l="19167" t="16127" r="17500" b="13618"/>
          <a:stretch>
            <a:fillRect/>
          </a:stretch>
        </p:blipFill>
        <p:spPr>
          <a:xfrm>
            <a:off x="1219200" y="2938463"/>
            <a:ext cx="6400800" cy="3535362"/>
          </a:xfrm>
          <a:prstGeom prst="rect">
            <a:avLst/>
          </a:prstGeom>
          <a:noFill/>
          <a:ln w="9525">
            <a:noFill/>
          </a:ln>
        </p:spPr>
      </p:pic>
      <p:sp>
        <p:nvSpPr>
          <p:cNvPr id="70661" name="Rectangle 2"/>
          <p:cNvSpPr/>
          <p:nvPr/>
        </p:nvSpPr>
        <p:spPr>
          <a:xfrm>
            <a:off x="1104900" y="1143000"/>
            <a:ext cx="7086600" cy="1570038"/>
          </a:xfrm>
          <a:prstGeom prst="rect">
            <a:avLst/>
          </a:prstGeom>
          <a:noFill/>
          <a:ln w="9525">
            <a:noFill/>
          </a:ln>
        </p:spPr>
        <p:txBody>
          <a:bodyPr>
            <a:spAutoFit/>
          </a:bodyPr>
          <a:lstStyle/>
          <a:p>
            <a:pPr>
              <a:buFont typeface="Arial" panose="020B0604020202020204" pitchFamily="34" charset="0"/>
              <a:buChar char="•"/>
            </a:pPr>
            <a:r>
              <a:rPr sz="2400" dirty="0">
                <a:latin typeface="Nunito"/>
              </a:rPr>
              <a:t>Iterate from end of the input array and because traversing input array from end preserves the order of equal elements, which eventually makes this sorting algorithm </a:t>
            </a:r>
            <a:r>
              <a:rPr sz="2400" b="1" dirty="0">
                <a:latin typeface="Nunito"/>
              </a:rPr>
              <a:t>stable</a:t>
            </a:r>
            <a:r>
              <a:rPr sz="2400" dirty="0">
                <a:latin typeface="Nunito"/>
              </a:rPr>
              <a:t>.</a:t>
            </a:r>
            <a:endParaRPr sz="2400" dirty="0">
              <a:latin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168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168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1685" name="Rectangle 2"/>
          <p:cNvSpPr/>
          <p:nvPr/>
        </p:nvSpPr>
        <p:spPr>
          <a:xfrm>
            <a:off x="1223963" y="1004888"/>
            <a:ext cx="7396162" cy="1477962"/>
          </a:xfrm>
          <a:prstGeom prst="rect">
            <a:avLst/>
          </a:prstGeom>
          <a:noFill/>
          <a:ln w="9525">
            <a:noFill/>
          </a:ln>
        </p:spPr>
        <p:txBody>
          <a:bodyPr>
            <a:spAutoFit/>
          </a:bodyPr>
          <a:lstStyle/>
          <a:p>
            <a:r>
              <a:rPr sz="1800" i="1" dirty="0">
                <a:latin typeface="Arial" panose="020B0604020202020204" pitchFamily="34" charset="0"/>
              </a:rPr>
              <a:t>Update </a:t>
            </a:r>
            <a:endParaRPr sz="1800" i="1" dirty="0">
              <a:latin typeface="Arial" panose="020B0604020202020204" pitchFamily="34" charset="0"/>
            </a:endParaRPr>
          </a:p>
          <a:p>
            <a:endParaRPr sz="1800" i="1" dirty="0">
              <a:latin typeface="Arial" panose="020B0604020202020204" pitchFamily="34" charset="0"/>
            </a:endParaRPr>
          </a:p>
          <a:p>
            <a:pPr lvl="1"/>
            <a:r>
              <a:rPr sz="1800" b="1" i="1" dirty="0">
                <a:latin typeface="Arial" panose="020B0604020202020204" pitchFamily="34" charset="0"/>
              </a:rPr>
              <a:t>outputArray[ countArray[ inputArray[6] ] – 1] = inputArray[6]</a:t>
            </a:r>
            <a:endParaRPr sz="1800" b="1" i="1" dirty="0">
              <a:latin typeface="Arial" panose="020B0604020202020204" pitchFamily="34" charset="0"/>
            </a:endParaRPr>
          </a:p>
          <a:p>
            <a:pPr lvl="1"/>
            <a:endParaRPr sz="1800" b="1" i="1" dirty="0">
              <a:latin typeface="Arial" panose="020B0604020202020204" pitchFamily="34" charset="0"/>
            </a:endParaRPr>
          </a:p>
          <a:p>
            <a:pPr lvl="1"/>
            <a:r>
              <a:rPr sz="1800" b="1" i="1" dirty="0">
                <a:latin typeface="Arial" panose="020B0604020202020204" pitchFamily="34" charset="0"/>
              </a:rPr>
              <a:t>countArray[ inputArray[6] ] = countArray[ inputArray[6] ]- –</a:t>
            </a:r>
            <a:endParaRPr sz="1800" dirty="0">
              <a:latin typeface="Nunito"/>
            </a:endParaRPr>
          </a:p>
        </p:txBody>
      </p:sp>
      <p:pic>
        <p:nvPicPr>
          <p:cNvPr id="71686" name="Picture 4" descr="Placing inputArray[6] at it correct position in outputArray[]"/>
          <p:cNvPicPr>
            <a:picLocks noChangeAspect="1"/>
          </p:cNvPicPr>
          <p:nvPr/>
        </p:nvPicPr>
        <p:blipFill>
          <a:blip r:embed="rId1"/>
          <a:srcRect l="18875" t="15408" r="17125" b="14447"/>
          <a:stretch>
            <a:fillRect/>
          </a:stretch>
        </p:blipFill>
        <p:spPr>
          <a:xfrm>
            <a:off x="1150938" y="3048000"/>
            <a:ext cx="6554787" cy="358457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270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270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2709" name="Rectangle 2"/>
          <p:cNvSpPr/>
          <p:nvPr/>
        </p:nvSpPr>
        <p:spPr>
          <a:xfrm>
            <a:off x="762000" y="1004888"/>
            <a:ext cx="7924800" cy="1371600"/>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inputArray[5] ] – 1] = inputArray[5]</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inputArray[5] ] = countArray[ inputArray[5] ]- –</a:t>
            </a:r>
            <a:endParaRPr sz="1800" dirty="0">
              <a:latin typeface="Nunito"/>
            </a:endParaRPr>
          </a:p>
        </p:txBody>
      </p:sp>
      <p:pic>
        <p:nvPicPr>
          <p:cNvPr id="72710" name="Picture 2" descr="Placing inputArray[5] at it correct position in outputArray[]"/>
          <p:cNvPicPr>
            <a:picLocks noChangeAspect="1"/>
          </p:cNvPicPr>
          <p:nvPr/>
        </p:nvPicPr>
        <p:blipFill>
          <a:blip r:embed="rId1"/>
          <a:srcRect l="19167" t="16527" r="16667" b="13181"/>
          <a:stretch>
            <a:fillRect/>
          </a:stretch>
        </p:blipFill>
        <p:spPr>
          <a:xfrm>
            <a:off x="1219200" y="2638425"/>
            <a:ext cx="7239000" cy="39497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373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373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3733" name="Rectangle 2"/>
          <p:cNvSpPr/>
          <p:nvPr/>
        </p:nvSpPr>
        <p:spPr>
          <a:xfrm>
            <a:off x="762000" y="1004888"/>
            <a:ext cx="7924800" cy="2281237"/>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inputArray[4] ] – 1] = inputArray[4]</a:t>
            </a:r>
            <a:br>
              <a:rPr sz="1800" i="1" dirty="0">
                <a:latin typeface="Arial" panose="020B0604020202020204" pitchFamily="34" charset="0"/>
              </a:rPr>
            </a:br>
            <a:r>
              <a:rPr sz="1800" i="1" dirty="0">
                <a:latin typeface="Arial" panose="020B0604020202020204" pitchFamily="34" charset="0"/>
              </a:rPr>
              <a:t>	</a:t>
            </a:r>
            <a:r>
              <a:rPr sz="1800" b="1" i="1" dirty="0">
                <a:latin typeface="Arial" panose="020B0604020202020204" pitchFamily="34" charset="0"/>
              </a:rPr>
              <a:t>countArray[ inputArray[4] ] = countArray[ inputArray[4] ]- –</a:t>
            </a:r>
            <a:endParaRPr sz="1800" i="1" dirty="0">
              <a:latin typeface="Arial" panose="020B0604020202020204" pitchFamily="34" charset="0"/>
            </a:endParaRPr>
          </a:p>
          <a:p>
            <a:pPr>
              <a:lnSpc>
                <a:spcPct val="150000"/>
              </a:lnSpc>
              <a:spcBef>
                <a:spcPts val="600"/>
              </a:spcBef>
            </a:pPr>
            <a:br>
              <a:rPr sz="1800" dirty="0">
                <a:latin typeface="Arial" panose="020B0604020202020204" pitchFamily="34" charset="0"/>
              </a:rPr>
            </a:br>
            <a:endParaRPr sz="1800" dirty="0">
              <a:latin typeface="Nunito"/>
            </a:endParaRPr>
          </a:p>
        </p:txBody>
      </p:sp>
      <p:pic>
        <p:nvPicPr>
          <p:cNvPr id="73734" name="Picture 2" descr="Placing inputArray[4] at it correct position in outputArray[]"/>
          <p:cNvPicPr>
            <a:picLocks noChangeAspect="1"/>
          </p:cNvPicPr>
          <p:nvPr/>
        </p:nvPicPr>
        <p:blipFill>
          <a:blip r:embed="rId1"/>
          <a:srcRect l="19167" t="16527" r="18333" b="13181"/>
          <a:stretch>
            <a:fillRect/>
          </a:stretch>
        </p:blipFill>
        <p:spPr>
          <a:xfrm>
            <a:off x="1793875" y="2570163"/>
            <a:ext cx="5861050" cy="328295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475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475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4757" name="Rectangle 2"/>
          <p:cNvSpPr/>
          <p:nvPr/>
        </p:nvSpPr>
        <p:spPr>
          <a:xfrm>
            <a:off x="762000" y="1004888"/>
            <a:ext cx="7924800" cy="1787525"/>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inputArray[3] ] – 1] = inputArray[3]</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inputArray[3] ] = countArray[ inputArray[3] ]- –</a:t>
            </a:r>
            <a:br>
              <a:rPr sz="1800" i="1" dirty="0">
                <a:latin typeface="Arial" panose="020B0604020202020204" pitchFamily="34" charset="0"/>
              </a:rPr>
            </a:br>
            <a:r>
              <a:rPr sz="1800" i="1" dirty="0">
                <a:latin typeface="Arial" panose="020B0604020202020204" pitchFamily="34" charset="0"/>
              </a:rPr>
              <a:t>	</a:t>
            </a:r>
            <a:endParaRPr sz="1800" dirty="0">
              <a:latin typeface="Nunito"/>
            </a:endParaRPr>
          </a:p>
        </p:txBody>
      </p:sp>
      <p:pic>
        <p:nvPicPr>
          <p:cNvPr id="74758" name="Picture 2" descr="Lightbox"/>
          <p:cNvPicPr>
            <a:picLocks noChangeAspect="1"/>
          </p:cNvPicPr>
          <p:nvPr/>
        </p:nvPicPr>
        <p:blipFill>
          <a:blip r:embed="rId1"/>
          <a:srcRect l="19057" t="14082" r="18333" b="10918"/>
          <a:stretch>
            <a:fillRect/>
          </a:stretch>
        </p:blipFill>
        <p:spPr>
          <a:xfrm>
            <a:off x="1860550" y="2590800"/>
            <a:ext cx="5724525" cy="3429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126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1268"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Insertion sort algorithm</a:t>
            </a:r>
            <a:endParaRPr lang="en-US" altLang="en-US" sz="4000" b="1" kern="1200" dirty="0">
              <a:solidFill>
                <a:srgbClr val="CC3300"/>
              </a:solidFill>
              <a:latin typeface="+mj-lt"/>
              <a:ea typeface="Arial" panose="020B0604020202020204" pitchFamily="34" charset="0"/>
              <a:cs typeface="+mj-cs"/>
            </a:endParaRPr>
          </a:p>
        </p:txBody>
      </p:sp>
      <p:sp>
        <p:nvSpPr>
          <p:cNvPr id="11269" name="Rectangle 3"/>
          <p:cNvSpPr>
            <a:spLocks noGrp="1"/>
          </p:cNvSpPr>
          <p:nvPr>
            <p:ph idx="1"/>
          </p:nvPr>
        </p:nvSpPr>
        <p:spPr>
          <a:xfrm>
            <a:off x="457200" y="1219200"/>
            <a:ext cx="8458200" cy="4351338"/>
          </a:xfrm>
        </p:spPr>
        <p:txBody>
          <a:bodyPr vert="horz" wrap="square" lIns="91440" tIns="45720" rIns="91440" bIns="45720" anchor="t" anchorCtr="0">
            <a:spAutoFit/>
          </a:bodyPr>
          <a:lstStyle/>
          <a:p>
            <a:pPr defTabSz="914400">
              <a:buFont typeface="Arial" panose="020B0604020202020204" pitchFamily="34" charset="0"/>
              <a:buChar char="•"/>
              <a:tabLst>
                <a:tab pos="914400" algn="l"/>
                <a:tab pos="1489075" algn="l"/>
              </a:tabLst>
            </a:pPr>
            <a:r>
              <a:rPr lang="en-US" altLang="en-US" kern="1200" dirty="0">
                <a:latin typeface="+mn-lt"/>
                <a:ea typeface="+mn-ea"/>
                <a:cs typeface="Arial" panose="020B0604020202020204" pitchFamily="34" charset="0"/>
              </a:rPr>
              <a:t>An </a:t>
            </a:r>
            <a:r>
              <a:rPr lang="en-US" altLang="en-US" b="1" kern="1200" dirty="0">
                <a:latin typeface="+mn-lt"/>
                <a:ea typeface="+mn-ea"/>
                <a:cs typeface="Arial" panose="020B0604020202020204" pitchFamily="34" charset="0"/>
              </a:rPr>
              <a:t>insertion sort</a:t>
            </a:r>
            <a:r>
              <a:rPr lang="en-US" altLang="en-US" i="1" kern="1200" dirty="0">
                <a:latin typeface="+mn-lt"/>
                <a:ea typeface="+mn-ea"/>
                <a:cs typeface="Arial" panose="020B0604020202020204" pitchFamily="34" charset="0"/>
              </a:rPr>
              <a:t> </a:t>
            </a:r>
            <a:r>
              <a:rPr lang="en-US" altLang="en-US" kern="1200" dirty="0">
                <a:latin typeface="+mn-lt"/>
                <a:ea typeface="+mn-ea"/>
                <a:cs typeface="Arial" panose="020B0604020202020204" pitchFamily="34" charset="0"/>
              </a:rPr>
              <a:t>starts by considering the first elements of the array </a:t>
            </a:r>
            <a:r>
              <a:rPr lang="en-US" altLang="en-US" kern="1200" dirty="0">
                <a:latin typeface="Courier New" panose="02070309020205020404" pitchFamily="49" charset="0"/>
                <a:ea typeface="+mn-ea"/>
                <a:cs typeface="Arial" panose="020B0604020202020204" pitchFamily="34" charset="0"/>
              </a:rPr>
              <a:t>data</a:t>
            </a:r>
            <a:r>
              <a:rPr lang="en-US" altLang="en-US" kern="1200" dirty="0">
                <a:latin typeface="+mn-lt"/>
                <a:ea typeface="+mn-ea"/>
                <a:cs typeface="Arial" panose="020B0604020202020204" pitchFamily="34" charset="0"/>
              </a:rPr>
              <a:t>, which is </a:t>
            </a:r>
            <a:br>
              <a:rPr lang="en-US" altLang="en-US" kern="1200" dirty="0">
                <a:latin typeface="+mn-lt"/>
                <a:ea typeface="+mn-ea"/>
                <a:cs typeface="Arial" panose="020B0604020202020204" pitchFamily="34" charset="0"/>
              </a:rPr>
            </a:br>
            <a:r>
              <a:rPr lang="en-US" altLang="en-US" kern="1200" dirty="0">
                <a:latin typeface="Courier New" panose="02070309020205020404" pitchFamily="49" charset="0"/>
                <a:ea typeface="+mn-ea"/>
                <a:cs typeface="Arial" panose="020B0604020202020204" pitchFamily="34" charset="0"/>
              </a:rPr>
              <a:t>data[0]</a:t>
            </a:r>
            <a:endParaRPr lang="en-US" altLang="en-US" kern="1200" dirty="0">
              <a:latin typeface="Courier New" panose="02070309020205020404" pitchFamily="49" charset="0"/>
              <a:ea typeface="+mn-ea"/>
              <a:cs typeface="Arial" panose="020B0604020202020204" pitchFamily="34" charset="0"/>
            </a:endParaRPr>
          </a:p>
          <a:p>
            <a:pPr defTabSz="914400">
              <a:buFont typeface="Arial" panose="020B0604020202020204" pitchFamily="34" charset="0"/>
              <a:buChar char="•"/>
              <a:tabLst>
                <a:tab pos="914400" algn="l"/>
                <a:tab pos="1489075" algn="l"/>
              </a:tabLst>
            </a:pPr>
            <a:r>
              <a:rPr lang="en-US" altLang="en-US" kern="1200" dirty="0">
                <a:latin typeface="+mn-lt"/>
                <a:ea typeface="+mn-ea"/>
                <a:cs typeface="Arial" panose="020B0604020202020204" pitchFamily="34" charset="0"/>
              </a:rPr>
              <a:t>Next, for i=1,2,…,n-1 insert </a:t>
            </a:r>
            <a:r>
              <a:rPr lang="en-US" altLang="en-US" kern="1200" dirty="0">
                <a:latin typeface="Courier New" panose="02070309020205020404" pitchFamily="49" charset="0"/>
                <a:ea typeface="+mn-ea"/>
                <a:cs typeface="Arial" panose="020B0604020202020204" pitchFamily="34" charset="0"/>
              </a:rPr>
              <a:t>data[i]into the sorted sub-array</a:t>
            </a:r>
            <a:r>
              <a:rPr lang="en-US" altLang="en-US" kern="1200" dirty="0">
                <a:latin typeface="+mn-lt"/>
                <a:ea typeface="+mn-ea"/>
                <a:cs typeface="Arial" panose="020B0604020202020204" pitchFamily="34" charset="0"/>
              </a:rPr>
              <a:t> before i:</a:t>
            </a:r>
            <a:endParaRPr lang="en-US" altLang="en-US" kern="1200" dirty="0">
              <a:latin typeface="+mn-lt"/>
              <a:ea typeface="+mn-ea"/>
              <a:cs typeface="Arial" panose="020B0604020202020204" pitchFamily="34" charset="0"/>
            </a:endParaRPr>
          </a:p>
          <a:p>
            <a:pPr defTabSz="914400">
              <a:buFont typeface="Arial" panose="020B0604020202020204" pitchFamily="34" charset="0"/>
              <a:buNone/>
              <a:tabLst>
                <a:tab pos="914400" algn="l"/>
                <a:tab pos="1489075" algn="l"/>
              </a:tabLst>
            </a:pPr>
            <a:r>
              <a:rPr lang="en-US" altLang="en-US" sz="2000" kern="1200" dirty="0">
                <a:latin typeface="Courier New" panose="02070309020205020404" pitchFamily="49" charset="0"/>
                <a:ea typeface="+mn-ea"/>
                <a:cs typeface="Arial" panose="020B0604020202020204" pitchFamily="34" charset="0"/>
              </a:rPr>
              <a:t>	insertionsort(data[]) {</a:t>
            </a:r>
            <a:endParaRPr lang="en-US" altLang="en-US" sz="2000" kern="1200" dirty="0">
              <a:latin typeface="Courier New" panose="02070309020205020404" pitchFamily="49" charset="0"/>
              <a:ea typeface="+mn-ea"/>
              <a:cs typeface="Arial" panose="020B0604020202020204" pitchFamily="34" charset="0"/>
            </a:endParaRPr>
          </a:p>
          <a:p>
            <a:pPr lvl="1" defTabSz="914400">
              <a:buFont typeface="Arial" panose="020B0604020202020204" pitchFamily="34" charset="0"/>
              <a:buNone/>
              <a:tabLst>
                <a:tab pos="914400" algn="l"/>
                <a:tab pos="1489075" algn="l"/>
              </a:tabLst>
            </a:pPr>
            <a:r>
              <a:rPr lang="en-US" altLang="en-US" sz="1800" kern="1200" dirty="0">
                <a:latin typeface="Courier New" panose="02070309020205020404" pitchFamily="49" charset="0"/>
                <a:ea typeface="+mn-ea"/>
                <a:cs typeface="+mn-cs"/>
              </a:rPr>
              <a:t>		for i = 1 </a:t>
            </a:r>
            <a:r>
              <a:rPr lang="en-US" altLang="en-US" sz="1800" i="1" kern="1200" dirty="0">
                <a:latin typeface="+mn-lt"/>
                <a:ea typeface="+mn-ea"/>
                <a:cs typeface="+mn-cs"/>
              </a:rPr>
              <a:t>to</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data.length</a:t>
            </a:r>
            <a:r>
              <a:rPr lang="en-US" altLang="en-US" sz="1800" kern="1200" dirty="0">
                <a:latin typeface="+mn-lt"/>
                <a:ea typeface="+mn-ea"/>
                <a:cs typeface="+mn-cs"/>
              </a:rPr>
              <a:t>–</a:t>
            </a:r>
            <a:r>
              <a:rPr lang="en-US" altLang="en-US" sz="1800" kern="1200" dirty="0">
                <a:latin typeface="Courier New" panose="02070309020205020404" pitchFamily="49" charset="0"/>
                <a:ea typeface="+mn-ea"/>
                <a:cs typeface="+mn-cs"/>
              </a:rPr>
              <a:t>1</a:t>
            </a:r>
            <a:endParaRPr lang="en-US" altLang="en-US" sz="1800" kern="1200" dirty="0">
              <a:latin typeface="Courier New" panose="02070309020205020404" pitchFamily="49" charset="0"/>
              <a:ea typeface="+mn-ea"/>
              <a:cs typeface="+mn-cs"/>
            </a:endParaRPr>
          </a:p>
          <a:p>
            <a:pPr lvl="1" defTabSz="914400">
              <a:buFont typeface="Arial" panose="020B0604020202020204" pitchFamily="34" charset="0"/>
              <a:buNone/>
              <a:tabLst>
                <a:tab pos="914400" algn="l"/>
                <a:tab pos="1489075" algn="l"/>
              </a:tabLst>
            </a:pPr>
            <a:r>
              <a:rPr lang="en-US" altLang="en-US" sz="1800" kern="1200" dirty="0">
                <a:latin typeface="Courier New" panose="02070309020205020404" pitchFamily="49" charset="0"/>
                <a:ea typeface="+mn-ea"/>
                <a:cs typeface="+mn-cs"/>
              </a:rPr>
              <a:t>			tmp = data[i];</a:t>
            </a:r>
            <a:endParaRPr lang="en-US" altLang="en-US" sz="1800" kern="1200" dirty="0">
              <a:latin typeface="Courier New" panose="02070309020205020404" pitchFamily="49" charset="0"/>
              <a:ea typeface="+mn-ea"/>
              <a:cs typeface="+mn-cs"/>
            </a:endParaRPr>
          </a:p>
          <a:p>
            <a:pPr lvl="1" defTabSz="914400">
              <a:buFont typeface="Arial" panose="020B0604020202020204" pitchFamily="34" charset="0"/>
              <a:buNone/>
              <a:tabLst>
                <a:tab pos="914400" algn="l"/>
                <a:tab pos="1489075" algn="l"/>
              </a:tabLst>
            </a:pPr>
            <a:r>
              <a:rPr lang="en-US" altLang="en-US" sz="1800" i="1" kern="1200" dirty="0">
                <a:latin typeface="+mn-lt"/>
                <a:ea typeface="+mn-ea"/>
                <a:cs typeface="+mn-cs"/>
              </a:rPr>
              <a:t>			move all elements</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data[j] </a:t>
            </a:r>
            <a:r>
              <a:rPr lang="en-US" altLang="en-US" sz="1800" i="1" kern="1200" dirty="0">
                <a:latin typeface="+mn-lt"/>
                <a:ea typeface="+mn-ea"/>
                <a:cs typeface="+mn-cs"/>
              </a:rPr>
              <a:t>greater than</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tmp </a:t>
            </a:r>
            <a:r>
              <a:rPr lang="en-US" altLang="en-US" sz="1800" i="1" kern="1200" dirty="0">
                <a:latin typeface="+mn-lt"/>
                <a:ea typeface="+mn-ea"/>
                <a:cs typeface="+mn-cs"/>
              </a:rPr>
              <a:t>by one position</a:t>
            </a:r>
            <a:r>
              <a:rPr lang="en-US" altLang="en-US" sz="1800" kern="1200" dirty="0">
                <a:latin typeface="+mn-lt"/>
                <a:ea typeface="+mn-ea"/>
                <a:cs typeface="+mn-cs"/>
              </a:rPr>
              <a:t>;</a:t>
            </a:r>
            <a:endParaRPr lang="en-US" altLang="en-US" sz="1800" kern="1200" dirty="0">
              <a:latin typeface="+mn-lt"/>
              <a:ea typeface="+mn-ea"/>
              <a:cs typeface="+mn-cs"/>
            </a:endParaRPr>
          </a:p>
          <a:p>
            <a:pPr lvl="1" defTabSz="914400">
              <a:buFont typeface="Arial" panose="020B0604020202020204" pitchFamily="34" charset="0"/>
              <a:buNone/>
              <a:tabLst>
                <a:tab pos="914400" algn="l"/>
                <a:tab pos="1489075" algn="l"/>
              </a:tabLst>
            </a:pPr>
            <a:r>
              <a:rPr lang="en-US" altLang="en-US" sz="1800" i="1" kern="1200" dirty="0">
                <a:latin typeface="+mn-lt"/>
                <a:ea typeface="+mn-ea"/>
                <a:cs typeface="+mn-cs"/>
              </a:rPr>
              <a:t>			place</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tmp </a:t>
            </a:r>
            <a:r>
              <a:rPr lang="en-US" altLang="en-US" sz="1800" i="1" kern="1200" dirty="0">
                <a:latin typeface="+mn-lt"/>
                <a:ea typeface="+mn-ea"/>
                <a:cs typeface="+mn-cs"/>
              </a:rPr>
              <a:t>in its proper position</a:t>
            </a:r>
            <a:r>
              <a:rPr lang="en-US" altLang="en-US" sz="1800" kern="1200" dirty="0">
                <a:latin typeface="+mn-lt"/>
                <a:ea typeface="+mn-ea"/>
                <a:cs typeface="+mn-cs"/>
              </a:rPr>
              <a:t>;</a:t>
            </a:r>
            <a:endParaRPr lang="en-US" altLang="en-US" sz="1800" kern="1200" dirty="0">
              <a:latin typeface="+mn-lt"/>
              <a:ea typeface="+mn-ea"/>
              <a:cs typeface="+mn-cs"/>
            </a:endParaRPr>
          </a:p>
        </p:txBody>
      </p:sp>
      <p:sp>
        <p:nvSpPr>
          <p:cNvPr id="11270" name="Text Box 4"/>
          <p:cNvSpPr txBox="1"/>
          <p:nvPr/>
        </p:nvSpPr>
        <p:spPr>
          <a:xfrm>
            <a:off x="5181600" y="4114800"/>
            <a:ext cx="3200400" cy="762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en-US" altLang="en-US" sz="4400" b="1" dirty="0">
              <a:latin typeface="Arial" panose="020B0604020202020204" pitchFamily="34" charset="0"/>
            </a:endParaRPr>
          </a:p>
        </p:txBody>
      </p:sp>
      <p:sp>
        <p:nvSpPr>
          <p:cNvPr id="11271" name="Text Box 5"/>
          <p:cNvSpPr txBox="1"/>
          <p:nvPr/>
        </p:nvSpPr>
        <p:spPr>
          <a:xfrm>
            <a:off x="5486400" y="4572000"/>
            <a:ext cx="2895600" cy="466725"/>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endParaRPr lang="en-US" altLang="en-US" sz="2400" dirty="0">
              <a:latin typeface="Arial" panose="020B0604020202020204" pitchFamily="34" charset="0"/>
            </a:endParaRPr>
          </a:p>
        </p:txBody>
      </p:sp>
      <p:sp>
        <p:nvSpPr>
          <p:cNvPr id="11272" name="Text Box 6"/>
          <p:cNvSpPr txBox="1"/>
          <p:nvPr/>
        </p:nvSpPr>
        <p:spPr>
          <a:xfrm>
            <a:off x="5486400" y="5867400"/>
            <a:ext cx="2895600" cy="466725"/>
          </a:xfrm>
          <a:prstGeom prst="rect">
            <a:avLst/>
          </a:prstGeom>
          <a:solidFill>
            <a:srgbClr val="CC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Best case  O(n)</a:t>
            </a:r>
            <a:endParaRPr lang="en-US" altLang="en-US" sz="2400" dirty="0">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577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578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5781" name="Rectangle 2"/>
          <p:cNvSpPr/>
          <p:nvPr/>
        </p:nvSpPr>
        <p:spPr>
          <a:xfrm>
            <a:off x="695325" y="917575"/>
            <a:ext cx="7924800" cy="1370013"/>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inputArray[1] ] – 1] = inputArray[1]</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inputArray[1] ] = countArray[ inputArray[1] ]- –</a:t>
            </a:r>
            <a:r>
              <a:rPr sz="1800" dirty="0">
                <a:latin typeface="Arial" panose="020B0604020202020204" pitchFamily="34" charset="0"/>
              </a:rPr>
              <a:t>	</a:t>
            </a:r>
            <a:endParaRPr sz="1800" dirty="0">
              <a:latin typeface="Nunito"/>
            </a:endParaRPr>
          </a:p>
        </p:txBody>
      </p:sp>
      <p:pic>
        <p:nvPicPr>
          <p:cNvPr id="75782" name="Picture 4" descr="Placing inputArray[1] at it correct position in outputArray[]"/>
          <p:cNvPicPr>
            <a:picLocks noChangeAspect="1"/>
          </p:cNvPicPr>
          <p:nvPr/>
        </p:nvPicPr>
        <p:blipFill>
          <a:blip r:embed="rId1"/>
          <a:srcRect l="19167" t="13255" r="16667" b="13258"/>
          <a:stretch>
            <a:fillRect/>
          </a:stretch>
        </p:blipFill>
        <p:spPr>
          <a:xfrm>
            <a:off x="1371600" y="2435225"/>
            <a:ext cx="6710363" cy="38354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680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680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6805" name="Rectangle 2"/>
          <p:cNvSpPr/>
          <p:nvPr/>
        </p:nvSpPr>
        <p:spPr>
          <a:xfrm>
            <a:off x="695325" y="917575"/>
            <a:ext cx="7924800" cy="1370013"/>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inputArray[0] ] – 1] = inputArray[0]</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inputArray[0] ] = countArray[ inputArray[0] ]- –</a:t>
            </a:r>
            <a:endParaRPr sz="1800" dirty="0">
              <a:latin typeface="Nunito"/>
            </a:endParaRPr>
          </a:p>
        </p:txBody>
      </p:sp>
      <p:pic>
        <p:nvPicPr>
          <p:cNvPr id="76806" name="Picture 2" descr="Lightbox"/>
          <p:cNvPicPr>
            <a:picLocks noChangeAspect="1"/>
          </p:cNvPicPr>
          <p:nvPr/>
        </p:nvPicPr>
        <p:blipFill>
          <a:blip r:embed="rId1"/>
          <a:srcRect l="19167" t="14854" r="17500" b="13181"/>
          <a:stretch>
            <a:fillRect/>
          </a:stretch>
        </p:blipFill>
        <p:spPr>
          <a:xfrm>
            <a:off x="1600200" y="2471738"/>
            <a:ext cx="6543675" cy="370205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782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endParaRPr sz="1200" dirty="0">
              <a:solidFill>
                <a:srgbClr val="898989"/>
              </a:solidFill>
            </a:endParaRPr>
          </a:p>
        </p:txBody>
      </p:sp>
      <p:sp>
        <p:nvSpPr>
          <p:cNvPr id="7782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fld>
            <a:r>
              <a:rPr lang="en-US" altLang="en-US" sz="1200" dirty="0">
                <a:solidFill>
                  <a:srgbClr val="898989"/>
                </a:solidFill>
              </a:rPr>
              <a:t>/43</a:t>
            </a:r>
            <a:endParaRPr lang="en-US" altLang="en-US" sz="1200" dirty="0">
              <a:solidFill>
                <a:srgbClr val="898989"/>
              </a:solidFill>
            </a:endParaRPr>
          </a:p>
        </p:txBody>
      </p:sp>
      <p:sp>
        <p:nvSpPr>
          <p:cNvPr id="77829" name="Rectangle 2"/>
          <p:cNvSpPr/>
          <p:nvPr/>
        </p:nvSpPr>
        <p:spPr>
          <a:xfrm>
            <a:off x="762000" y="1004888"/>
            <a:ext cx="7924800" cy="1787525"/>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endParaRPr sz="1800" i="1" dirty="0">
              <a:latin typeface="Arial" panose="020B0604020202020204" pitchFamily="34" charset="0"/>
            </a:endParaRPr>
          </a:p>
          <a:p>
            <a:pPr>
              <a:lnSpc>
                <a:spcPct val="150000"/>
              </a:lnSpc>
              <a:spcBef>
                <a:spcPts val="600"/>
              </a:spcBef>
            </a:pPr>
            <a:r>
              <a:rPr sz="1800" b="1" i="1" dirty="0">
                <a:latin typeface="Arial" panose="020B0604020202020204" pitchFamily="34" charset="0"/>
              </a:rPr>
              <a:t>	outputArray[ countArray[ inputArray[2] ] – 1] = inputArray[2]</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inputArray[2] ] = countArray[ inputArray[2] ]- –</a:t>
            </a:r>
            <a:br>
              <a:rPr sz="1800" dirty="0">
                <a:latin typeface="Arial" panose="020B0604020202020204" pitchFamily="34" charset="0"/>
              </a:rPr>
            </a:br>
            <a:r>
              <a:rPr sz="1800" dirty="0">
                <a:latin typeface="Arial" panose="020B0604020202020204" pitchFamily="34" charset="0"/>
              </a:rPr>
              <a:t>	</a:t>
            </a:r>
            <a:endParaRPr sz="1800" dirty="0">
              <a:latin typeface="Nunito"/>
            </a:endParaRPr>
          </a:p>
        </p:txBody>
      </p:sp>
      <p:pic>
        <p:nvPicPr>
          <p:cNvPr id="77830" name="Picture 2" descr="Placing inputArray[2] at it correct position in outputArray[]"/>
          <p:cNvPicPr>
            <a:picLocks noChangeAspect="1"/>
          </p:cNvPicPr>
          <p:nvPr/>
        </p:nvPicPr>
        <p:blipFill>
          <a:blip r:embed="rId1"/>
          <a:srcRect l="19167" t="14928" r="17500" b="11588"/>
          <a:stretch>
            <a:fillRect/>
          </a:stretch>
        </p:blipFill>
        <p:spPr>
          <a:xfrm>
            <a:off x="938213" y="2508250"/>
            <a:ext cx="7134225" cy="413067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788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78852" name="Rectangle 2"/>
          <p:cNvSpPr>
            <a:spLocks noGrp="1"/>
          </p:cNvSpPr>
          <p:nvPr>
            <p:ph type="title"/>
          </p:nvPr>
        </p:nvSpPr>
        <p:spPr>
          <a:xfrm>
            <a:off x="762000" y="457200"/>
            <a:ext cx="69342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Sorting in java.util - 1</a:t>
            </a:r>
            <a:endParaRPr lang="en-US" altLang="en-US" sz="4000" b="1" kern="1200" dirty="0">
              <a:solidFill>
                <a:srgbClr val="CC3300"/>
              </a:solidFill>
              <a:latin typeface="+mj-lt"/>
              <a:ea typeface="Arial" panose="020B0604020202020204" pitchFamily="34" charset="0"/>
              <a:cs typeface="+mj-cs"/>
            </a:endParaRPr>
          </a:p>
        </p:txBody>
      </p:sp>
      <p:sp>
        <p:nvSpPr>
          <p:cNvPr id="78853" name="Rectangle 3"/>
          <p:cNvSpPr>
            <a:spLocks noGrp="1"/>
          </p:cNvSpPr>
          <p:nvPr>
            <p:ph idx="1"/>
          </p:nvPr>
        </p:nvSpPr>
        <p:spPr>
          <a:xfrm>
            <a:off x="609600" y="1143000"/>
            <a:ext cx="7924800" cy="4530725"/>
          </a:xfrm>
        </p:spPr>
        <p:txBody>
          <a:bodyPr vert="horz" wrap="square" lIns="91440" tIns="45720" rIns="91440" bIns="4572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Java provides two sets of versions of sorting methods: one for arrays and one for lists</a:t>
            </a:r>
            <a:endParaRPr lang="en-US" altLang="en-US" kern="1200" dirty="0">
              <a:latin typeface="+mn-lt"/>
              <a:ea typeface="+mn-ea"/>
              <a:cs typeface="Arial" panose="020B0604020202020204" pitchFamily="34" charset="0"/>
            </a:endParaRPr>
          </a:p>
          <a:p>
            <a:pPr>
              <a:buFont typeface="Arial" panose="020B0604020202020204" pitchFamily="34" charset="0"/>
              <a:buChar char="•"/>
            </a:pPr>
            <a:r>
              <a:rPr lang="en-US" altLang="en-US" kern="1200" dirty="0">
                <a:latin typeface="+mn-lt"/>
                <a:ea typeface="+mn-ea"/>
                <a:cs typeface="Arial" panose="020B0604020202020204" pitchFamily="34" charset="0"/>
              </a:rPr>
              <a:t>The utility class </a:t>
            </a:r>
            <a:r>
              <a:rPr lang="en-US" altLang="en-US" kern="1200" dirty="0">
                <a:solidFill>
                  <a:schemeClr val="accent2"/>
                </a:solidFill>
                <a:latin typeface="Courier New" panose="02070309020205020404" pitchFamily="49" charset="0"/>
                <a:ea typeface="+mn-ea"/>
                <a:cs typeface="Arial" panose="020B0604020202020204" pitchFamily="34" charset="0"/>
              </a:rPr>
              <a:t>Arrays</a:t>
            </a:r>
            <a:r>
              <a:rPr lang="en-US" altLang="en-US" kern="1200" dirty="0">
                <a:latin typeface="+mn-lt"/>
                <a:ea typeface="+mn-ea"/>
                <a:cs typeface="Arial" panose="020B0604020202020204" pitchFamily="34" charset="0"/>
              </a:rPr>
              <a:t> includes a method for:</a:t>
            </a:r>
            <a:endParaRPr lang="en-US" altLang="en-US" kern="1200" dirty="0">
              <a:latin typeface="+mn-lt"/>
              <a:ea typeface="+mn-ea"/>
              <a:cs typeface="Arial" panose="020B0604020202020204" pitchFamily="34" charset="0"/>
            </a:endParaRPr>
          </a:p>
          <a:p>
            <a:pPr lvl="1"/>
            <a:r>
              <a:rPr lang="en-US" altLang="en-US" kern="1200" dirty="0">
                <a:latin typeface="+mn-lt"/>
                <a:ea typeface="+mn-ea"/>
                <a:cs typeface="+mn-cs"/>
              </a:rPr>
              <a:t>Searching arrays for elements with binary search </a:t>
            </a:r>
            <a:endParaRPr lang="en-US" altLang="en-US" kern="1200" dirty="0">
              <a:latin typeface="+mn-lt"/>
              <a:ea typeface="+mn-ea"/>
              <a:cs typeface="+mn-cs"/>
            </a:endParaRPr>
          </a:p>
          <a:p>
            <a:pPr lvl="1"/>
            <a:r>
              <a:rPr lang="en-US" altLang="en-US" kern="1200" dirty="0">
                <a:latin typeface="+mn-lt"/>
                <a:ea typeface="+mn-ea"/>
                <a:cs typeface="+mn-cs"/>
              </a:rPr>
              <a:t>Filling arrays with a particular value</a:t>
            </a:r>
            <a:endParaRPr lang="en-US" altLang="en-US" kern="1200" dirty="0">
              <a:latin typeface="+mn-lt"/>
              <a:ea typeface="+mn-ea"/>
              <a:cs typeface="+mn-cs"/>
            </a:endParaRPr>
          </a:p>
          <a:p>
            <a:pPr lvl="1"/>
            <a:r>
              <a:rPr lang="en-US" altLang="en-US" kern="1200" dirty="0">
                <a:latin typeface="+mn-lt"/>
                <a:ea typeface="+mn-ea"/>
                <a:cs typeface="+mn-cs"/>
              </a:rPr>
              <a:t>Converting an array into a list, and sorting methods</a:t>
            </a:r>
            <a:endParaRPr lang="en-US" altLang="en-US" kern="1200" dirty="0">
              <a:latin typeface="+mn-lt"/>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798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79876" name="Rectangle 3"/>
          <p:cNvSpPr>
            <a:spLocks noGrp="1"/>
          </p:cNvSpPr>
          <p:nvPr>
            <p:ph idx="1"/>
          </p:nvPr>
        </p:nvSpPr>
        <p:spPr/>
        <p:txBody>
          <a:bodyPr vert="horz" wrap="square" lIns="91440" tIns="45720" rIns="91440" bIns="45720" anchor="t" anchorCtr="0"/>
          <a:lstStyle/>
          <a:p>
            <a:pPr>
              <a:buFont typeface="Arial" panose="020B0604020202020204" pitchFamily="34" charset="0"/>
              <a:buChar char="•"/>
            </a:pPr>
            <a:r>
              <a:rPr lang="en-US" altLang="en-US" sz="2800" kern="1200" dirty="0">
                <a:latin typeface="+mn-lt"/>
                <a:ea typeface="+mn-ea"/>
                <a:cs typeface="Arial" panose="020B0604020202020204" pitchFamily="34" charset="0"/>
              </a:rPr>
              <a:t>The sorting methods are provided for arrays with elements of all elementary types except Boolean</a:t>
            </a:r>
            <a:endParaRPr lang="en-US" altLang="en-US" sz="2800" kern="1200" dirty="0">
              <a:latin typeface="+mn-lt"/>
              <a:ea typeface="+mn-ea"/>
              <a:cs typeface="Arial" panose="020B0604020202020204" pitchFamily="34" charset="0"/>
            </a:endParaRPr>
          </a:p>
          <a:p>
            <a:pPr>
              <a:buFont typeface="Arial" panose="020B0604020202020204" pitchFamily="34" charset="0"/>
              <a:buChar char="•"/>
            </a:pPr>
            <a:r>
              <a:rPr lang="en-US" altLang="en-US" sz="2800" kern="1200" dirty="0">
                <a:latin typeface="+mn-lt"/>
                <a:ea typeface="+mn-ea"/>
                <a:cs typeface="Arial" panose="020B0604020202020204" pitchFamily="34" charset="0"/>
              </a:rPr>
              <a:t>For each type of sorting method there are two versions:</a:t>
            </a:r>
            <a:endParaRPr lang="en-US" altLang="en-US" sz="2800" kern="1200" dirty="0">
              <a:latin typeface="+mn-lt"/>
              <a:ea typeface="+mn-ea"/>
              <a:cs typeface="Arial" panose="020B0604020202020204" pitchFamily="34" charset="0"/>
            </a:endParaRPr>
          </a:p>
          <a:p>
            <a:pPr lvl="1"/>
            <a:r>
              <a:rPr lang="en-US" altLang="en-US" sz="2400" kern="1200" dirty="0">
                <a:latin typeface="+mn-lt"/>
                <a:ea typeface="+mn-ea"/>
                <a:cs typeface="+mn-cs"/>
              </a:rPr>
              <a:t>One for sorting an entire array</a:t>
            </a:r>
            <a:endParaRPr lang="en-US" altLang="en-US" sz="2400" kern="1200" dirty="0">
              <a:latin typeface="+mn-lt"/>
              <a:ea typeface="+mn-ea"/>
              <a:cs typeface="+mn-cs"/>
            </a:endParaRPr>
          </a:p>
          <a:p>
            <a:pPr lvl="1"/>
            <a:r>
              <a:rPr lang="en-US" altLang="en-US" sz="2400" kern="1200" dirty="0">
                <a:latin typeface="+mn-lt"/>
                <a:ea typeface="+mn-ea"/>
                <a:cs typeface="+mn-cs"/>
              </a:rPr>
              <a:t>One for sorting a subarray</a:t>
            </a:r>
            <a:br>
              <a:rPr lang="en-US" altLang="en-US" sz="2400" kern="1200" dirty="0">
                <a:latin typeface="+mn-lt"/>
                <a:ea typeface="+mn-ea"/>
                <a:cs typeface="+mn-cs"/>
              </a:rPr>
            </a:br>
            <a:endParaRPr lang="en-US" altLang="en-US" sz="2400" kern="1200" dirty="0">
              <a:latin typeface="+mn-lt"/>
              <a:ea typeface="+mn-ea"/>
              <a:cs typeface="+mn-cs"/>
            </a:endParaRPr>
          </a:p>
          <a:p>
            <a:pPr>
              <a:buFont typeface="Arial" panose="020B0604020202020204" pitchFamily="34" charset="0"/>
              <a:buNone/>
            </a:pPr>
            <a:r>
              <a:rPr lang="en-US" altLang="en-US" sz="1800" kern="1200" dirty="0">
                <a:latin typeface="Courier New" panose="02070309020205020404" pitchFamily="49" charset="0"/>
                <a:ea typeface="+mn-ea"/>
                <a:cs typeface="Arial" panose="020B0604020202020204" pitchFamily="34" charset="0"/>
              </a:rPr>
              <a:t>	public static void sort(int[] a);</a:t>
            </a:r>
            <a:endParaRPr lang="en-US" altLang="en-US" sz="1800" kern="1200" dirty="0">
              <a:latin typeface="Courier New" panose="02070309020205020404" pitchFamily="49" charset="0"/>
              <a:ea typeface="+mn-ea"/>
              <a:cs typeface="Arial" panose="020B0604020202020204" pitchFamily="34" charset="0"/>
            </a:endParaRPr>
          </a:p>
          <a:p>
            <a:pPr>
              <a:buFont typeface="Arial" panose="020B0604020202020204" pitchFamily="34" charset="0"/>
              <a:buNone/>
            </a:pPr>
            <a:r>
              <a:rPr lang="en-US" altLang="en-US" sz="1800" kern="1200" dirty="0">
                <a:latin typeface="Courier New" panose="02070309020205020404" pitchFamily="49" charset="0"/>
                <a:ea typeface="+mn-ea"/>
                <a:cs typeface="Arial" panose="020B0604020202020204" pitchFamily="34" charset="0"/>
              </a:rPr>
              <a:t>	public static void sort(int[] a, int first, int last);</a:t>
            </a:r>
            <a:endParaRPr lang="en-US" altLang="en-US" sz="1800" kern="1200" dirty="0">
              <a:latin typeface="Courier New" panose="02070309020205020404" pitchFamily="49" charset="0"/>
              <a:ea typeface="+mn-ea"/>
              <a:cs typeface="Arial" panose="020B0604020202020204" pitchFamily="34" charset="0"/>
            </a:endParaRPr>
          </a:p>
          <a:p>
            <a:pPr>
              <a:buFont typeface="Arial" panose="020B0604020202020204" pitchFamily="34" charset="0"/>
              <a:buNone/>
            </a:pPr>
            <a:endParaRPr lang="en-US" altLang="en-US" sz="1800" kern="1200" dirty="0">
              <a:latin typeface="Courier New" panose="02070309020205020404" pitchFamily="49" charset="0"/>
              <a:ea typeface="+mn-ea"/>
              <a:cs typeface="Arial" panose="020B0604020202020204" pitchFamily="34" charset="0"/>
            </a:endParaRPr>
          </a:p>
          <a:p>
            <a:pPr>
              <a:buFont typeface="Arial" panose="020B0604020202020204" pitchFamily="34" charset="0"/>
              <a:buChar char="•"/>
            </a:pPr>
            <a:endParaRPr lang="en-US" altLang="en-US" sz="2800" kern="1200" dirty="0">
              <a:latin typeface="+mn-lt"/>
              <a:ea typeface="Arial" panose="020B0604020202020204" pitchFamily="34" charset="0"/>
              <a:cs typeface="+mn-cs"/>
            </a:endParaRPr>
          </a:p>
        </p:txBody>
      </p:sp>
      <p:sp>
        <p:nvSpPr>
          <p:cNvPr id="79877" name="Rectangle 5"/>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Sorting in java.util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Complexity</a:t>
            </a:r>
            <a:endParaRPr lang="en-US"/>
          </a:p>
        </p:txBody>
      </p:sp>
      <p:pic>
        <p:nvPicPr>
          <p:cNvPr id="5" name="Content Placeholder 4" descr="1"/>
          <p:cNvPicPr>
            <a:picLocks noGrp="1" noChangeAspect="1"/>
          </p:cNvPicPr>
          <p:nvPr>
            <p:ph idx="1"/>
          </p:nvPr>
        </p:nvPicPr>
        <p:blipFill>
          <a:blip r:embed="rId1"/>
          <a:srcRect b="11460"/>
          <a:stretch>
            <a:fillRect/>
          </a:stretch>
        </p:blipFill>
        <p:spPr>
          <a:xfrm>
            <a:off x="243840" y="1435735"/>
            <a:ext cx="8789035" cy="4760595"/>
          </a:xfrm>
          <a:prstGeom prst="rect">
            <a:avLst/>
          </a:prstGeom>
        </p:spPr>
      </p:pic>
      <p:sp>
        <p:nvSpPr>
          <p:cNvPr id="3" name="Rectangles 2"/>
          <p:cNvSpPr/>
          <p:nvPr/>
        </p:nvSpPr>
        <p:spPr>
          <a:xfrm>
            <a:off x="304800" y="2438400"/>
            <a:ext cx="4800600" cy="457200"/>
          </a:xfrm>
          <a:prstGeom prst="rect">
            <a:avLst/>
          </a:prstGeom>
          <a:noFill/>
          <a:ln w="34925">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Rectangles 3"/>
          <p:cNvSpPr/>
          <p:nvPr/>
        </p:nvSpPr>
        <p:spPr>
          <a:xfrm>
            <a:off x="304800" y="4495800"/>
            <a:ext cx="4800600" cy="45720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ectangles 5"/>
          <p:cNvSpPr/>
          <p:nvPr/>
        </p:nvSpPr>
        <p:spPr>
          <a:xfrm>
            <a:off x="304800" y="3467100"/>
            <a:ext cx="4800600" cy="45720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Rectangles 6"/>
          <p:cNvSpPr/>
          <p:nvPr/>
        </p:nvSpPr>
        <p:spPr>
          <a:xfrm>
            <a:off x="304800" y="5562600"/>
            <a:ext cx="4800600" cy="61468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Oval 7"/>
          <p:cNvSpPr/>
          <p:nvPr/>
        </p:nvSpPr>
        <p:spPr>
          <a:xfrm>
            <a:off x="60325" y="1989455"/>
            <a:ext cx="5253355" cy="372745"/>
          </a:xfrm>
          <a:prstGeom prst="ellipse">
            <a:avLst/>
          </a:prstGeom>
          <a:ln>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9" name="Oval 8"/>
          <p:cNvSpPr/>
          <p:nvPr/>
        </p:nvSpPr>
        <p:spPr>
          <a:xfrm>
            <a:off x="59690" y="2990850"/>
            <a:ext cx="5185410" cy="419735"/>
          </a:xfrm>
          <a:prstGeom prst="ellipse">
            <a:avLst/>
          </a:prstGeom>
          <a:ln>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Select the most correct statement about the complexity of </a:t>
            </a:r>
            <a:r>
              <a:rPr lang="en-US" altLang="en-US" sz="2400">
                <a:highlight>
                  <a:srgbClr val="FFFF00"/>
                </a:highlight>
              </a:rPr>
              <a:t>mergesort</a:t>
            </a:r>
            <a:endParaRPr lang="en-US" altLang="en-US" sz="2400"/>
          </a:p>
          <a:p>
            <a:pPr marL="0" indent="0">
              <a:buNone/>
            </a:pPr>
            <a:endParaRPr lang="en-US" altLang="en-US" sz="2400"/>
          </a:p>
          <a:p>
            <a:pPr marL="0" indent="0">
              <a:buNone/>
            </a:pPr>
            <a:endParaRPr lang="en-US" altLang="en-US" sz="2400"/>
          </a:p>
        </p:txBody>
      </p:sp>
      <p:pic>
        <p:nvPicPr>
          <p:cNvPr id="5" name="Picture 4"/>
          <p:cNvPicPr>
            <a:picLocks noChangeAspect="1"/>
          </p:cNvPicPr>
          <p:nvPr/>
        </p:nvPicPr>
        <p:blipFill>
          <a:blip r:embed="rId1"/>
          <a:stretch>
            <a:fillRect/>
          </a:stretch>
        </p:blipFill>
        <p:spPr>
          <a:xfrm>
            <a:off x="838200" y="2743200"/>
            <a:ext cx="6752590" cy="231076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buNone/>
            </a:pPr>
            <a:r>
              <a:rPr lang="en-US" altLang="en-US" sz="2200"/>
              <a:t>Select the most correct statement about the complexity of </a:t>
            </a:r>
            <a:r>
              <a:rPr lang="en-US" altLang="en-US" sz="2200">
                <a:highlight>
                  <a:srgbClr val="FFFF00"/>
                </a:highlight>
              </a:rPr>
              <a:t>selection </a:t>
            </a:r>
            <a:r>
              <a:rPr lang="en-US" altLang="en-US" sz="2200"/>
              <a:t>sort</a:t>
            </a:r>
            <a:endParaRPr lang="en-US" altLang="en-US" sz="2200"/>
          </a:p>
          <a:p>
            <a:pPr marL="0" indent="0">
              <a:buNone/>
            </a:pPr>
            <a:endParaRPr lang="en-US" altLang="en-US" sz="2200"/>
          </a:p>
          <a:p>
            <a:pPr marL="0" indent="0">
              <a:buNone/>
            </a:pPr>
            <a:r>
              <a:rPr lang="en-US" altLang="en-US" sz="2200"/>
              <a:t>A. Both best and worst cases are O(n^2)</a:t>
            </a:r>
            <a:endParaRPr lang="en-US" altLang="en-US" sz="2200"/>
          </a:p>
          <a:p>
            <a:pPr marL="0" indent="0">
              <a:buNone/>
            </a:pPr>
            <a:endParaRPr lang="en-US" altLang="en-US" sz="2200"/>
          </a:p>
          <a:p>
            <a:pPr marL="0" indent="0">
              <a:buNone/>
            </a:pPr>
            <a:r>
              <a:rPr lang="en-US" altLang="en-US" sz="2200"/>
              <a:t>B. The best case is O(n), and the worst case is O(n^2)</a:t>
            </a:r>
            <a:endParaRPr lang="en-US" altLang="en-US" sz="2200"/>
          </a:p>
          <a:p>
            <a:pPr marL="0" indent="0">
              <a:buNone/>
            </a:pPr>
            <a:endParaRPr lang="en-US" altLang="en-US" sz="2200"/>
          </a:p>
          <a:p>
            <a:pPr marL="0" indent="0">
              <a:buNone/>
            </a:pPr>
            <a:r>
              <a:rPr lang="en-US" altLang="en-US" sz="2200"/>
              <a:t>C. The best case is O(n), and the average case is O(nlogn)</a:t>
            </a:r>
            <a:endParaRPr lang="en-US" altLang="en-US" sz="2200"/>
          </a:p>
          <a:p>
            <a:pPr marL="0" indent="0">
              <a:buNone/>
            </a:pPr>
            <a:endParaRPr lang="en-US" altLang="en-US" sz="2200"/>
          </a:p>
          <a:p>
            <a:pPr marL="0" indent="0">
              <a:buNone/>
            </a:pPr>
            <a:r>
              <a:rPr lang="en-US" altLang="en-US" sz="2200"/>
              <a:t>D. The best case is O(n), and the average case is O(n^2)</a:t>
            </a:r>
            <a:endParaRPr lang="en-US" altLang="en-US" sz="22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lgn="just">
              <a:buNone/>
            </a:pPr>
            <a:r>
              <a:rPr lang="en-US" dirty="0"/>
              <a:t>Sort the following list using the </a:t>
            </a:r>
            <a:r>
              <a:rPr lang="en-US" dirty="0">
                <a:highlight>
                  <a:srgbClr val="FFFF00"/>
                </a:highlight>
              </a:rPr>
              <a:t>Selection Sort </a:t>
            </a:r>
            <a:r>
              <a:rPr lang="en-US" dirty="0"/>
              <a:t>algorithm: H, V, A, T, L, N, K</a:t>
            </a:r>
            <a:endParaRPr lang="en-US" dirty="0"/>
          </a:p>
          <a:p>
            <a:pPr marL="0" indent="0" algn="just">
              <a:buNone/>
            </a:pPr>
            <a:r>
              <a:rPr lang="en-US" dirty="0"/>
              <a:t>What is the output of the algorithm after the </a:t>
            </a:r>
            <a:r>
              <a:rPr lang="en-US" dirty="0">
                <a:highlight>
                  <a:srgbClr val="FFFF00"/>
                </a:highlight>
              </a:rPr>
              <a:t>third pass</a:t>
            </a:r>
            <a:r>
              <a:rPr lang="en-US" dirty="0"/>
              <a:t>?</a:t>
            </a:r>
            <a:endParaRPr lang="en-US" dirty="0"/>
          </a:p>
          <a:p>
            <a:pPr marL="1257300" lvl="3" indent="0">
              <a:buNone/>
            </a:pPr>
            <a:r>
              <a:rPr lang="en-US" sz="3200" dirty="0"/>
              <a:t>1. A, V, T, H, L, N, K</a:t>
            </a:r>
            <a:endParaRPr lang="en-US" sz="3200" dirty="0"/>
          </a:p>
          <a:p>
            <a:pPr marL="1257300" lvl="3" indent="0">
              <a:buNone/>
            </a:pPr>
            <a:r>
              <a:rPr lang="en-US" sz="3200" dirty="0"/>
              <a:t>2. A, T, H, K, L, N, V</a:t>
            </a:r>
            <a:endParaRPr lang="en-US" sz="3200" dirty="0"/>
          </a:p>
          <a:p>
            <a:pPr marL="1257300" lvl="3" indent="0">
              <a:buNone/>
            </a:pPr>
            <a:r>
              <a:rPr lang="en-US" sz="3200" dirty="0"/>
              <a:t>3. A, V, H, T, L, N, K</a:t>
            </a:r>
            <a:endParaRPr lang="en-US" sz="3200" dirty="0"/>
          </a:p>
          <a:p>
            <a:pPr marL="1257300" lvl="3" indent="0">
              <a:buNone/>
            </a:pPr>
            <a:r>
              <a:rPr lang="en-US" sz="3200" dirty="0"/>
              <a:t>4. A, H, K, T, L, N, V</a:t>
            </a:r>
            <a:endParaRPr lang="en-US" sz="3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417638"/>
            <a:ext cx="8077200" cy="4525963"/>
          </a:xfrm>
        </p:spPr>
        <p:txBody>
          <a:bodyPr/>
          <a:lstStyle/>
          <a:p>
            <a:pPr marL="0" indent="0" algn="just">
              <a:buNone/>
            </a:pPr>
            <a:r>
              <a:rPr lang="en-US" dirty="0"/>
              <a:t>How many swaps are required for the given array 1 and array 2 using </a:t>
            </a:r>
            <a:r>
              <a:rPr lang="en-US" dirty="0">
                <a:highlight>
                  <a:srgbClr val="FFFF00"/>
                </a:highlight>
              </a:rPr>
              <a:t>selection sort </a:t>
            </a:r>
            <a:r>
              <a:rPr lang="en-US" dirty="0"/>
              <a:t>respectively?</a:t>
            </a:r>
            <a:endParaRPr lang="en-US" dirty="0"/>
          </a:p>
          <a:p>
            <a:pPr marL="0" indent="0" algn="just">
              <a:buNone/>
            </a:pPr>
            <a:r>
              <a:rPr lang="en-US" dirty="0"/>
              <a:t>Note: The sorted array should be in increasing order.</a:t>
            </a:r>
            <a:endParaRPr lang="en-US" dirty="0"/>
          </a:p>
          <a:p>
            <a:r>
              <a:rPr lang="en-US" dirty="0"/>
              <a:t>Array 1: 7 6 8 5 9 4 10 3</a:t>
            </a:r>
            <a:endParaRPr lang="en-US" dirty="0"/>
          </a:p>
          <a:p>
            <a:r>
              <a:rPr lang="en-US" dirty="0"/>
              <a:t>Array 2: 10 9 8 7 6 5 4 3</a:t>
            </a:r>
            <a:endParaRPr lang="en-US" dirty="0"/>
          </a:p>
        </p:txBody>
      </p:sp>
      <p:sp>
        <p:nvSpPr>
          <p:cNvPr id="5" name="Rectangle 4"/>
          <p:cNvSpPr/>
          <p:nvPr/>
        </p:nvSpPr>
        <p:spPr>
          <a:xfrm>
            <a:off x="6934200" y="3680619"/>
            <a:ext cx="16002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14350" indent="-514350">
              <a:buFont typeface="+mj-lt"/>
              <a:buAutoNum type="alphaUcPeriod"/>
            </a:pPr>
            <a:r>
              <a:rPr lang="en-US" sz="2800" dirty="0"/>
              <a:t>6,4</a:t>
            </a:r>
            <a:endParaRPr lang="en-US" sz="2800" dirty="0"/>
          </a:p>
          <a:p>
            <a:pPr marL="514350" indent="-514350">
              <a:buFont typeface="+mj-lt"/>
              <a:buAutoNum type="alphaUcPeriod"/>
            </a:pPr>
            <a:r>
              <a:rPr lang="en-US" sz="2800" dirty="0"/>
              <a:t>7,7</a:t>
            </a:r>
            <a:endParaRPr lang="en-US" sz="2800" dirty="0"/>
          </a:p>
          <a:p>
            <a:pPr marL="514350" indent="-514350">
              <a:buFont typeface="+mj-lt"/>
              <a:buAutoNum type="alphaUcPeriod"/>
            </a:pPr>
            <a:r>
              <a:rPr lang="en-US" sz="2800" dirty="0"/>
              <a:t>7,8</a:t>
            </a:r>
            <a:endParaRPr lang="en-US" sz="2800" dirty="0"/>
          </a:p>
          <a:p>
            <a:pPr marL="514350" indent="-514350">
              <a:buFont typeface="+mj-lt"/>
              <a:buAutoNum type="alphaUcPeriod"/>
            </a:pPr>
            <a:r>
              <a:rPr lang="en-US" sz="2800" dirty="0"/>
              <a:t>7,0</a:t>
            </a: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229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2292" name="Text Box 2"/>
          <p:cNvSpPr txBox="1"/>
          <p:nvPr/>
        </p:nvSpPr>
        <p:spPr>
          <a:xfrm>
            <a:off x="1631950" y="4724400"/>
            <a:ext cx="5454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The array [5 2 3 8 1] sorted by insertion sort</a:t>
            </a:r>
            <a:endParaRPr lang="en-US" altLang="en-US" sz="2000" b="1" dirty="0">
              <a:latin typeface="Arial" panose="020B0604020202020204" pitchFamily="34" charset="0"/>
            </a:endParaRPr>
          </a:p>
        </p:txBody>
      </p:sp>
      <p:pic>
        <p:nvPicPr>
          <p:cNvPr id="12293" name="Picture 3"/>
          <p:cNvPicPr>
            <a:picLocks noChangeAspect="1"/>
          </p:cNvPicPr>
          <p:nvPr/>
        </p:nvPicPr>
        <p:blipFill>
          <a:blip r:embed="rId1"/>
          <a:stretch>
            <a:fillRect/>
          </a:stretch>
        </p:blipFill>
        <p:spPr>
          <a:xfrm>
            <a:off x="488950" y="2209800"/>
            <a:ext cx="8166100" cy="2370138"/>
          </a:xfrm>
          <a:prstGeom prst="rect">
            <a:avLst/>
          </a:prstGeom>
          <a:noFill/>
          <a:ln w="9525">
            <a:noFill/>
          </a:ln>
        </p:spPr>
      </p:pic>
      <p:sp>
        <p:nvSpPr>
          <p:cNvPr id="12294" name="Rectangle 4"/>
          <p:cNvSpPr>
            <a:spLocks noGrp="1"/>
          </p:cNvSpPr>
          <p:nvPr>
            <p:ph type="title"/>
          </p:nvPr>
        </p:nvSpPr>
        <p:spPr>
          <a:xfrm>
            <a:off x="457200" y="609600"/>
            <a:ext cx="8229600" cy="762000"/>
          </a:xfrm>
        </p:spPr>
        <p:txBody>
          <a:bodyPr vert="horz" wrap="square" lIns="91440" tIns="45720" rIns="91440" bIns="45720" anchor="ctr" anchorCtr="0">
            <a:spAutoFit/>
          </a:bodyPr>
          <a:lstStyle/>
          <a:p>
            <a:r>
              <a:rPr lang="en-US" altLang="en-US" b="1" kern="1200" dirty="0">
                <a:solidFill>
                  <a:srgbClr val="CC3300"/>
                </a:solidFill>
                <a:latin typeface="+mj-lt"/>
                <a:ea typeface="+mj-ea"/>
                <a:cs typeface="Arial" panose="020B0604020202020204" pitchFamily="34" charset="0"/>
              </a:rPr>
              <a:t>Insertion sort example</a:t>
            </a:r>
            <a:endParaRPr lang="en-US" altLang="en-US"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lgn="just">
              <a:buNone/>
            </a:pPr>
            <a:r>
              <a:rPr lang="en-US" dirty="0"/>
              <a:t>An array of 5 numbers has the following entries in order: 7 4 5 10 8. Prashant uses </a:t>
            </a:r>
            <a:r>
              <a:rPr lang="en-US" dirty="0">
                <a:highlight>
                  <a:srgbClr val="FFFF00"/>
                </a:highlight>
              </a:rPr>
              <a:t>selection sort </a:t>
            </a:r>
            <a:r>
              <a:rPr lang="en-US" dirty="0"/>
              <a:t>to sort this array in </a:t>
            </a:r>
            <a:r>
              <a:rPr lang="en-US" dirty="0">
                <a:highlight>
                  <a:srgbClr val="FFFF00"/>
                </a:highlight>
              </a:rPr>
              <a:t>descending</a:t>
            </a:r>
            <a:r>
              <a:rPr lang="en-US" dirty="0"/>
              <a:t> order. What will the array contain </a:t>
            </a:r>
            <a:r>
              <a:rPr lang="en-US" dirty="0">
                <a:highlight>
                  <a:srgbClr val="FFFF00"/>
                </a:highlight>
              </a:rPr>
              <a:t>after two iterations</a:t>
            </a:r>
            <a:r>
              <a:rPr lang="en-US" dirty="0"/>
              <a:t> of selection sort?</a:t>
            </a:r>
            <a:endParaRPr lang="en-US" dirty="0"/>
          </a:p>
        </p:txBody>
      </p:sp>
      <p:sp>
        <p:nvSpPr>
          <p:cNvPr id="5" name="Rectangle 4"/>
          <p:cNvSpPr/>
          <p:nvPr/>
        </p:nvSpPr>
        <p:spPr>
          <a:xfrm>
            <a:off x="3124200" y="4419600"/>
            <a:ext cx="3352800"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14350" indent="-514350">
              <a:buFont typeface="+mj-lt"/>
              <a:buAutoNum type="alphaUcPeriod"/>
            </a:pPr>
            <a:r>
              <a:rPr lang="en-US" sz="3200" dirty="0"/>
              <a:t>10 8 7 5 4 </a:t>
            </a:r>
            <a:endParaRPr lang="en-US" sz="3200" dirty="0"/>
          </a:p>
          <a:p>
            <a:pPr marL="514350" indent="-514350">
              <a:buFont typeface="+mj-lt"/>
              <a:buAutoNum type="alphaUcPeriod"/>
            </a:pPr>
            <a:r>
              <a:rPr lang="en-US" sz="3200" dirty="0"/>
              <a:t>10 8 5 7 4</a:t>
            </a:r>
            <a:endParaRPr lang="en-US" sz="3200" dirty="0"/>
          </a:p>
          <a:p>
            <a:pPr marL="514350" indent="-514350">
              <a:buFont typeface="+mj-lt"/>
              <a:buAutoNum type="alphaUcPeriod"/>
            </a:pPr>
            <a:r>
              <a:rPr lang="en-US" sz="3200" dirty="0"/>
              <a:t>8 10 5 7 4</a:t>
            </a:r>
            <a:endParaRPr lang="en-US" sz="3200" dirty="0"/>
          </a:p>
          <a:p>
            <a:pPr marL="514350" indent="-514350">
              <a:buFont typeface="+mj-lt"/>
              <a:buAutoNum type="alphaUcPeriod"/>
            </a:pPr>
            <a:r>
              <a:rPr lang="en-US" sz="3200" dirty="0"/>
              <a:t>None of these</a:t>
            </a:r>
            <a:endParaRPr lang="en-US" sz="32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buNone/>
            </a:pPr>
            <a:r>
              <a:rPr lang="en-US" dirty="0"/>
              <a:t>Algorithm design technique used in </a:t>
            </a:r>
            <a:r>
              <a:rPr lang="en-US" dirty="0">
                <a:highlight>
                  <a:srgbClr val="FFFF00"/>
                </a:highlight>
              </a:rPr>
              <a:t>quick sort</a:t>
            </a:r>
            <a:r>
              <a:rPr lang="en-US" dirty="0"/>
              <a:t> algorithm is</a:t>
            </a:r>
            <a:endParaRPr lang="en-US" dirty="0"/>
          </a:p>
          <a:p>
            <a:pPr marL="1314450" lvl="2" indent="-514350">
              <a:buFont typeface="+mj-lt"/>
              <a:buAutoNum type="alphaUcPeriod"/>
            </a:pPr>
            <a:r>
              <a:rPr lang="en-US" sz="3200" dirty="0"/>
              <a:t>Dynamic programming</a:t>
            </a:r>
            <a:endParaRPr lang="en-US" sz="3200" dirty="0"/>
          </a:p>
          <a:p>
            <a:pPr marL="1314450" lvl="2" indent="-514350">
              <a:buFont typeface="+mj-lt"/>
              <a:buAutoNum type="alphaUcPeriod"/>
            </a:pPr>
            <a:r>
              <a:rPr lang="en-US" sz="3200" dirty="0"/>
              <a:t>Backtracking</a:t>
            </a:r>
            <a:endParaRPr lang="en-US" sz="3200" dirty="0"/>
          </a:p>
          <a:p>
            <a:pPr marL="1314450" lvl="2" indent="-514350">
              <a:buFont typeface="+mj-lt"/>
              <a:buAutoNum type="alphaUcPeriod"/>
            </a:pPr>
            <a:r>
              <a:rPr lang="en-US" sz="3200" dirty="0"/>
              <a:t>Divide and Conquer</a:t>
            </a:r>
            <a:endParaRPr lang="en-US" sz="3200" dirty="0"/>
          </a:p>
          <a:p>
            <a:pPr marL="1314450" lvl="2" indent="-514350">
              <a:buFont typeface="+mj-lt"/>
              <a:buAutoNum type="alphaUcPeriod"/>
            </a:pPr>
            <a:r>
              <a:rPr lang="en-US" sz="3200" dirty="0"/>
              <a:t>Greedy Method</a:t>
            </a:r>
            <a:endParaRPr lang="en-US" sz="32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417638"/>
            <a:ext cx="8382000" cy="4525963"/>
          </a:xfrm>
        </p:spPr>
        <p:txBody>
          <a:bodyPr/>
          <a:lstStyle/>
          <a:p>
            <a:pPr marL="0" indent="0">
              <a:buNone/>
            </a:pPr>
            <a:r>
              <a:rPr lang="en-US" dirty="0"/>
              <a:t>Randomized quicksort is an extension of quicksort where the pivot is chosen randomly. What is the </a:t>
            </a:r>
            <a:r>
              <a:rPr lang="en-US" dirty="0">
                <a:highlight>
                  <a:srgbClr val="FFFF00"/>
                </a:highlight>
              </a:rPr>
              <a:t>worst case</a:t>
            </a:r>
            <a:r>
              <a:rPr lang="en-US" dirty="0"/>
              <a:t> complexity of sorting n number using randomized </a:t>
            </a:r>
            <a:r>
              <a:rPr lang="en-US" dirty="0">
                <a:highlight>
                  <a:srgbClr val="FFFF00"/>
                </a:highlight>
              </a:rPr>
              <a:t>quicksort</a:t>
            </a:r>
            <a:r>
              <a:rPr lang="en-US" dirty="0"/>
              <a:t>?</a:t>
            </a:r>
            <a:endParaRPr lang="en-US" dirty="0"/>
          </a:p>
          <a:p>
            <a:pPr marL="1314450" lvl="2" indent="-514350">
              <a:buFont typeface="+mj-lt"/>
              <a:buAutoNum type="alphaUcPeriod"/>
            </a:pPr>
            <a:r>
              <a:rPr lang="en-US" sz="3200" dirty="0"/>
              <a:t>O (n) </a:t>
            </a:r>
            <a:endParaRPr lang="en-US" sz="3200" dirty="0"/>
          </a:p>
          <a:p>
            <a:pPr marL="1314450" lvl="2" indent="-514350">
              <a:buFont typeface="+mj-lt"/>
              <a:buAutoNum type="alphaUcPeriod"/>
            </a:pPr>
            <a:r>
              <a:rPr lang="en-US" sz="3200" dirty="0"/>
              <a:t>O(n log n)</a:t>
            </a:r>
            <a:endParaRPr lang="en-US" sz="3200" dirty="0"/>
          </a:p>
          <a:p>
            <a:pPr marL="1314450" lvl="2" indent="-514350">
              <a:buFont typeface="+mj-lt"/>
              <a:buAutoNum type="alphaUcPeriod"/>
            </a:pPr>
            <a:r>
              <a:rPr lang="en-US" sz="3200" dirty="0"/>
              <a:t>O(n^2)</a:t>
            </a:r>
            <a:endParaRPr lang="en-US" sz="3200" dirty="0"/>
          </a:p>
          <a:p>
            <a:pPr marL="1314450" lvl="2" indent="-514350">
              <a:buFont typeface="+mj-lt"/>
              <a:buAutoNum type="alphaUcPeriod"/>
            </a:pPr>
            <a:r>
              <a:rPr lang="en-US" sz="3200" dirty="0"/>
              <a:t>O(n!)</a:t>
            </a:r>
            <a:endParaRPr lang="en-US" sz="32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buNone/>
            </a:pPr>
            <a:r>
              <a:rPr lang="en-US" altLang="en-US" sz="1600" dirty="0"/>
              <a:t>Partitioning is a technique used in </a:t>
            </a:r>
            <a:r>
              <a:rPr lang="en-US" altLang="en-US" sz="1600" dirty="0">
                <a:highlight>
                  <a:srgbClr val="FFFF00"/>
                </a:highlight>
              </a:rPr>
              <a:t>quicksort</a:t>
            </a:r>
            <a:r>
              <a:rPr lang="en-US" altLang="en-US" sz="1600" dirty="0"/>
              <a:t>. The following is a partition pseudocode for sorting from smallest to largest:</a:t>
            </a:r>
            <a:endParaRPr lang="en-US" altLang="en-US" sz="1600" dirty="0"/>
          </a:p>
          <a:p>
            <a:pPr marL="0" indent="0">
              <a:buNone/>
            </a:pPr>
            <a:endParaRPr lang="en-US" altLang="en-US" sz="1600" dirty="0"/>
          </a:p>
          <a:p>
            <a:pPr marL="0" indent="0">
              <a:buNone/>
            </a:pPr>
            <a:r>
              <a:rPr lang="en-US" altLang="en-US" sz="1800" dirty="0">
                <a:latin typeface="Calibri" panose="020F0502020204030204" pitchFamily="34" charset="0"/>
                <a:cs typeface="Calibri" panose="020F0502020204030204" pitchFamily="34" charset="0"/>
              </a:rPr>
              <a:t>partition the array a from index low to index up</a:t>
            </a:r>
            <a:endParaRPr lang="en-US" altLang="en-US" sz="1800" dirty="0">
              <a:latin typeface="Calibri" panose="020F0502020204030204" pitchFamily="34" charset="0"/>
              <a:cs typeface="Calibri" panose="020F0502020204030204" pitchFamily="34" charset="0"/>
            </a:endParaRPr>
          </a:p>
          <a:p>
            <a:pPr marL="0" indent="0">
              <a:buNone/>
            </a:pPr>
            <a:r>
              <a:rPr lang="en-US" altLang="en-US" sz="1800" dirty="0">
                <a:latin typeface="Calibri" panose="020F0502020204030204" pitchFamily="34" charset="0"/>
                <a:cs typeface="Calibri" panose="020F0502020204030204" pitchFamily="34" charset="0"/>
              </a:rPr>
              <a:t>x := a[low],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=low, j=up</a:t>
            </a:r>
            <a:endParaRPr lang="en-US" altLang="en-US" sz="1800" dirty="0">
              <a:latin typeface="Calibri" panose="020F0502020204030204" pitchFamily="34" charset="0"/>
              <a:cs typeface="Calibri" panose="020F0502020204030204" pitchFamily="34" charset="0"/>
            </a:endParaRPr>
          </a:p>
          <a:p>
            <a:pPr marL="0" indent="0">
              <a:buNone/>
            </a:pPr>
            <a:r>
              <a:rPr lang="en-US" altLang="en-US" sz="1800" dirty="0">
                <a:latin typeface="Calibri" panose="020F0502020204030204" pitchFamily="34" charset="0"/>
                <a:cs typeface="Calibri" panose="020F0502020204030204" pitchFamily="34" charset="0"/>
              </a:rPr>
              <a:t>do</a:t>
            </a:r>
            <a:endParaRPr lang="en-US" altLang="en-US" sz="1800" dirty="0">
              <a:latin typeface="Calibri" panose="020F0502020204030204" pitchFamily="34" charset="0"/>
              <a:cs typeface="Calibri" panose="020F0502020204030204" pitchFamily="34" charset="0"/>
            </a:endParaRPr>
          </a:p>
          <a:p>
            <a:pPr marL="457200" lvl="1" indent="0">
              <a:buNone/>
            </a:pPr>
            <a:r>
              <a:rPr lang="en-US" altLang="en-US" sz="1800" dirty="0">
                <a:latin typeface="Calibri" panose="020F0502020204030204" pitchFamily="34" charset="0"/>
                <a:cs typeface="Calibri" panose="020F0502020204030204" pitchFamily="34" charset="0"/>
              </a:rPr>
              <a:t>increase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and stop at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where a[</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]&gt;x</a:t>
            </a:r>
            <a:endParaRPr lang="en-US" altLang="en-US" sz="1800" dirty="0">
              <a:latin typeface="Calibri" panose="020F0502020204030204" pitchFamily="34" charset="0"/>
              <a:cs typeface="Calibri" panose="020F0502020204030204" pitchFamily="34" charset="0"/>
            </a:endParaRPr>
          </a:p>
          <a:p>
            <a:pPr marL="457200" lvl="1" indent="0">
              <a:buNone/>
            </a:pPr>
            <a:r>
              <a:rPr lang="en-US" altLang="en-US" sz="1800" dirty="0">
                <a:latin typeface="Calibri" panose="020F0502020204030204" pitchFamily="34" charset="0"/>
                <a:cs typeface="Calibri" panose="020F0502020204030204" pitchFamily="34" charset="0"/>
              </a:rPr>
              <a:t>decrease j and stop at j, where a[j] &lt;= x</a:t>
            </a:r>
            <a:endParaRPr lang="en-US" altLang="en-US" sz="1800" dirty="0">
              <a:latin typeface="Calibri" panose="020F0502020204030204" pitchFamily="34" charset="0"/>
              <a:cs typeface="Calibri" panose="020F0502020204030204" pitchFamily="34" charset="0"/>
            </a:endParaRPr>
          </a:p>
          <a:p>
            <a:pPr marL="457200" lvl="1" indent="0">
              <a:buNone/>
            </a:pPr>
            <a:r>
              <a:rPr lang="en-US" altLang="en-US" sz="1800" dirty="0">
                <a:latin typeface="Calibri" panose="020F0502020204030204" pitchFamily="34" charset="0"/>
                <a:cs typeface="Calibri" panose="020F0502020204030204" pitchFamily="34" charset="0"/>
              </a:rPr>
              <a:t>if(</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&lt;j) swap a[</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with </a:t>
            </a:r>
            <a:r>
              <a:rPr lang="en-US" altLang="en-US" sz="1800" dirty="0" err="1">
                <a:latin typeface="Calibri" panose="020F0502020204030204" pitchFamily="34" charset="0"/>
                <a:cs typeface="Calibri" panose="020F0502020204030204" pitchFamily="34" charset="0"/>
              </a:rPr>
              <a:t>alj</a:t>
            </a:r>
            <a:r>
              <a:rPr lang="en-US" altLang="en-US" sz="1800" dirty="0">
                <a:latin typeface="Calibri" panose="020F0502020204030204" pitchFamily="34" charset="0"/>
                <a:cs typeface="Calibri" panose="020F0502020204030204" pitchFamily="34" charset="0"/>
              </a:rPr>
              <a:t>]</a:t>
            </a:r>
            <a:endParaRPr lang="en-US" altLang="en-US" sz="1800" dirty="0">
              <a:latin typeface="Calibri" panose="020F0502020204030204" pitchFamily="34" charset="0"/>
              <a:cs typeface="Calibri" panose="020F0502020204030204" pitchFamily="34" charset="0"/>
            </a:endParaRPr>
          </a:p>
          <a:p>
            <a:pPr marL="0" indent="0">
              <a:buNone/>
            </a:pPr>
            <a:r>
              <a:rPr lang="en-US" altLang="en-US" sz="1800" dirty="0">
                <a:latin typeface="Calibri" panose="020F0502020204030204" pitchFamily="34" charset="0"/>
                <a:cs typeface="Calibri" panose="020F0502020204030204" pitchFamily="34" charset="0"/>
              </a:rPr>
              <a:t>while(</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&lt;j)</a:t>
            </a:r>
            <a:endParaRPr lang="en-US" altLang="en-US" sz="1800" dirty="0">
              <a:latin typeface="Calibri" panose="020F0502020204030204" pitchFamily="34" charset="0"/>
              <a:cs typeface="Calibri" panose="020F0502020204030204" pitchFamily="34" charset="0"/>
            </a:endParaRPr>
          </a:p>
          <a:p>
            <a:pPr marL="0" indent="0">
              <a:buNone/>
            </a:pPr>
            <a:r>
              <a:rPr lang="en-US" altLang="en-US" sz="1800" dirty="0">
                <a:latin typeface="Calibri" panose="020F0502020204030204" pitchFamily="34" charset="0"/>
                <a:cs typeface="Calibri" panose="020F0502020204030204" pitchFamily="34" charset="0"/>
              </a:rPr>
              <a:t>swap a[low] with a[j]</a:t>
            </a:r>
            <a:endParaRPr lang="en-US" altLang="en-US" sz="1800" dirty="0">
              <a:latin typeface="Calibri" panose="020F0502020204030204" pitchFamily="34" charset="0"/>
              <a:cs typeface="Calibri" panose="020F0502020204030204" pitchFamily="34" charset="0"/>
            </a:endParaRPr>
          </a:p>
          <a:p>
            <a:pPr marL="0" indent="0">
              <a:buNone/>
            </a:pPr>
            <a:endParaRPr lang="en-US" altLang="en-US" sz="1600" dirty="0"/>
          </a:p>
          <a:p>
            <a:pPr marL="0" indent="0">
              <a:buNone/>
            </a:pPr>
            <a:r>
              <a:rPr lang="en-US" altLang="en-US" sz="1600" dirty="0"/>
              <a:t>Consider the list of eight integers (n=8) below:</a:t>
            </a:r>
            <a:endParaRPr lang="en-US" altLang="en-US" sz="1600" dirty="0"/>
          </a:p>
          <a:p>
            <a:pPr marL="0" indent="0">
              <a:buNone/>
            </a:pPr>
            <a:r>
              <a:rPr lang="en-US" altLang="en-US" sz="1600" dirty="0"/>
              <a:t>7, 4, 10, 11, 9, 3, 8, 6  </a:t>
            </a:r>
            <a:endParaRPr lang="en-US" altLang="en-US" sz="1600" dirty="0"/>
          </a:p>
          <a:p>
            <a:pPr marL="0" indent="0">
              <a:buNone/>
            </a:pPr>
            <a:r>
              <a:rPr lang="en-US" altLang="en-US" sz="1600" dirty="0"/>
              <a:t>What is the list after it is partitioned with low = 0 and up = n-1?</a:t>
            </a:r>
            <a:endParaRPr lang="en-US" altLang="en-US" sz="1600" dirty="0"/>
          </a:p>
        </p:txBody>
      </p:sp>
      <p:pic>
        <p:nvPicPr>
          <p:cNvPr id="5" name="Picture 4"/>
          <p:cNvPicPr>
            <a:picLocks noChangeAspect="1"/>
          </p:cNvPicPr>
          <p:nvPr/>
        </p:nvPicPr>
        <p:blipFill>
          <a:blip r:embed="rId1"/>
          <a:stretch>
            <a:fillRect/>
          </a:stretch>
        </p:blipFill>
        <p:spPr>
          <a:xfrm>
            <a:off x="6553200" y="2552700"/>
            <a:ext cx="2374871" cy="1752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5" name="Content Placeholder 4"/>
          <p:cNvSpPr>
            <a:spLocks noGrp="1"/>
          </p:cNvSpPr>
          <p:nvPr>
            <p:ph idx="1"/>
          </p:nvPr>
        </p:nvSpPr>
        <p:spPr/>
        <p:txBody>
          <a:bodyPr/>
          <a:lstStyle/>
          <a:p>
            <a:pPr marL="0" indent="0">
              <a:buNone/>
            </a:pPr>
            <a:r>
              <a:rPr lang="en-US" altLang="en-US" sz="2400"/>
              <a:t>Select the most correct statement about the complexity of </a:t>
            </a:r>
            <a:r>
              <a:rPr lang="en-US" altLang="en-US" sz="2400">
                <a:highlight>
                  <a:srgbClr val="FFFF00"/>
                </a:highlight>
              </a:rPr>
              <a:t>bubblesort</a:t>
            </a:r>
            <a:endParaRPr lang="en-US" altLang="en-US" sz="2400"/>
          </a:p>
          <a:p>
            <a:pPr marL="0" indent="0">
              <a:buNone/>
            </a:pPr>
            <a:endParaRPr lang="en-US" altLang="en-US" sz="2400"/>
          </a:p>
          <a:p>
            <a:pPr marL="0" indent="0">
              <a:buNone/>
            </a:pPr>
            <a:endParaRPr lang="en-US" altLang="en-US" sz="2400"/>
          </a:p>
        </p:txBody>
      </p:sp>
      <p:pic>
        <p:nvPicPr>
          <p:cNvPr id="6" name="Picture 5"/>
          <p:cNvPicPr>
            <a:picLocks noChangeAspect="1"/>
          </p:cNvPicPr>
          <p:nvPr/>
        </p:nvPicPr>
        <p:blipFill>
          <a:blip r:embed="rId1"/>
          <a:stretch>
            <a:fillRect/>
          </a:stretch>
        </p:blipFill>
        <p:spPr>
          <a:xfrm>
            <a:off x="1066800" y="2667000"/>
            <a:ext cx="7273290" cy="22955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457200" y="1371600"/>
            <a:ext cx="8229600" cy="4525963"/>
          </a:xfrm>
        </p:spPr>
        <p:txBody>
          <a:bodyPr/>
          <a:lstStyle/>
          <a:p>
            <a:pPr marL="0" indent="0">
              <a:buNone/>
            </a:pPr>
            <a:r>
              <a:rPr lang="en-US" altLang="en-US" sz="1800">
                <a:cs typeface="Arial" panose="020B0604020202020204" pitchFamily="34" charset="0"/>
              </a:rPr>
              <a:t>The following is the main part of </a:t>
            </a:r>
            <a:r>
              <a:rPr lang="en-US" altLang="en-US" sz="1800">
                <a:highlight>
                  <a:srgbClr val="FFFF00"/>
                </a:highlight>
                <a:cs typeface="Arial" panose="020B0604020202020204" pitchFamily="34" charset="0"/>
              </a:rPr>
              <a:t>bubble</a:t>
            </a:r>
            <a:r>
              <a:rPr lang="en-US" altLang="en-US" sz="1800">
                <a:cs typeface="Arial" panose="020B0604020202020204" pitchFamily="34" charset="0"/>
              </a:rPr>
              <a:t> sort pseudocode:</a:t>
            </a:r>
            <a:endParaRPr lang="en-US" altLang="en-US" sz="1800">
              <a:cs typeface="Arial" panose="020B0604020202020204" pitchFamily="34" charset="0"/>
            </a:endParaRPr>
          </a:p>
          <a:p>
            <a:pPr marL="0" indent="0">
              <a:buNone/>
            </a:pPr>
            <a:r>
              <a:rPr lang="en-US" altLang="en-US" sz="1800">
                <a:cs typeface="Arial" panose="020B0604020202020204" pitchFamily="34" charset="0"/>
              </a:rPr>
              <a:t>do</a:t>
            </a:r>
            <a:endParaRPr lang="en-US" altLang="en-US" sz="1800">
              <a:cs typeface="Arial" panose="020B0604020202020204" pitchFamily="34" charset="0"/>
            </a:endParaRPr>
          </a:p>
          <a:p>
            <a:pPr marL="457200" lvl="1" indent="0">
              <a:buNone/>
            </a:pPr>
            <a:r>
              <a:rPr lang="en-US" altLang="en-US" sz="1800">
                <a:cs typeface="Arial" panose="020B0604020202020204" pitchFamily="34" charset="0"/>
              </a:rPr>
              <a:t>swapped := false</a:t>
            </a:r>
            <a:endParaRPr lang="en-US" altLang="en-US" sz="1800">
              <a:cs typeface="Arial" panose="020B0604020202020204" pitchFamily="34" charset="0"/>
            </a:endParaRPr>
          </a:p>
          <a:p>
            <a:pPr marL="457200" lvl="1" indent="0">
              <a:buNone/>
            </a:pPr>
            <a:r>
              <a:rPr lang="en-US" altLang="en-US" sz="1800">
                <a:cs typeface="Arial" panose="020B0604020202020204" pitchFamily="34" charset="0"/>
              </a:rPr>
              <a:t>for i := 0 to n-2</a:t>
            </a:r>
            <a:endParaRPr lang="en-US" altLang="en-US" sz="1800">
              <a:cs typeface="Arial" panose="020B0604020202020204" pitchFamily="34" charset="0"/>
            </a:endParaRPr>
          </a:p>
          <a:p>
            <a:pPr marL="914400" lvl="2" indent="0">
              <a:buNone/>
            </a:pPr>
            <a:r>
              <a:rPr lang="en-US" altLang="en-US" sz="1800">
                <a:cs typeface="Arial" panose="020B0604020202020204" pitchFamily="34" charset="0"/>
              </a:rPr>
              <a:t>if a[i] &gt; a[i+1] then</a:t>
            </a:r>
            <a:endParaRPr lang="en-US" altLang="en-US" sz="1800">
              <a:cs typeface="Arial" panose="020B0604020202020204" pitchFamily="34" charset="0"/>
            </a:endParaRPr>
          </a:p>
          <a:p>
            <a:pPr marL="1371600" lvl="3" indent="0">
              <a:buNone/>
            </a:pPr>
            <a:r>
              <a:rPr lang="en-US" altLang="en-US" sz="1800">
                <a:cs typeface="Arial" panose="020B0604020202020204" pitchFamily="34" charset="0"/>
              </a:rPr>
              <a:t>swap(a[i],a[i+1])</a:t>
            </a:r>
            <a:endParaRPr lang="en-US" altLang="en-US" sz="1800">
              <a:cs typeface="Arial" panose="020B0604020202020204" pitchFamily="34" charset="0"/>
            </a:endParaRPr>
          </a:p>
          <a:p>
            <a:pPr marL="1371600" lvl="3" indent="0">
              <a:buNone/>
            </a:pPr>
            <a:r>
              <a:rPr lang="en-US" altLang="en-US" sz="1800">
                <a:cs typeface="Arial" panose="020B0604020202020204" pitchFamily="34" charset="0"/>
              </a:rPr>
              <a:t>swapped := true</a:t>
            </a:r>
            <a:endParaRPr lang="en-US" altLang="en-US" sz="1800">
              <a:cs typeface="Arial" panose="020B0604020202020204" pitchFamily="34" charset="0"/>
            </a:endParaRPr>
          </a:p>
          <a:p>
            <a:pPr marL="914400" lvl="2" indent="0">
              <a:buNone/>
            </a:pPr>
            <a:r>
              <a:rPr lang="en-US" altLang="en-US" sz="1800">
                <a:cs typeface="Arial" panose="020B0604020202020204" pitchFamily="34" charset="0"/>
              </a:rPr>
              <a:t>end if</a:t>
            </a:r>
            <a:endParaRPr lang="en-US" altLang="en-US" sz="1800">
              <a:cs typeface="Arial" panose="020B0604020202020204" pitchFamily="34" charset="0"/>
            </a:endParaRPr>
          </a:p>
          <a:p>
            <a:pPr marL="457200" lvl="1" indent="0">
              <a:buNone/>
            </a:pPr>
            <a:r>
              <a:rPr lang="en-US" altLang="en-US" sz="1800">
                <a:cs typeface="Arial" panose="020B0604020202020204" pitchFamily="34" charset="0"/>
              </a:rPr>
              <a:t>end for</a:t>
            </a:r>
            <a:endParaRPr lang="en-US" altLang="en-US" sz="1800">
              <a:cs typeface="Arial" panose="020B0604020202020204" pitchFamily="34" charset="0"/>
            </a:endParaRPr>
          </a:p>
          <a:p>
            <a:pPr marL="0" indent="0">
              <a:buNone/>
            </a:pPr>
            <a:r>
              <a:rPr lang="en-US" altLang="en-US" sz="1800">
                <a:cs typeface="Arial" panose="020B0604020202020204" pitchFamily="34" charset="0"/>
              </a:rPr>
              <a:t>while swapped</a:t>
            </a:r>
            <a:endParaRPr lang="en-US" altLang="en-US" sz="1800">
              <a:cs typeface="Arial" panose="020B0604020202020204" pitchFamily="34" charset="0"/>
            </a:endParaRPr>
          </a:p>
          <a:p>
            <a:pPr marL="0" indent="0">
              <a:buNone/>
            </a:pPr>
            <a:r>
              <a:rPr lang="en-US" altLang="en-US" sz="1800">
                <a:cs typeface="Arial" panose="020B0604020202020204" pitchFamily="34" charset="0"/>
              </a:rPr>
              <a:t>Consider the list of ten integers below:</a:t>
            </a:r>
            <a:endParaRPr lang="en-US" altLang="en-US" sz="1800">
              <a:cs typeface="Arial" panose="020B0604020202020204" pitchFamily="34" charset="0"/>
            </a:endParaRPr>
          </a:p>
          <a:p>
            <a:pPr marL="0" indent="0">
              <a:buNone/>
            </a:pPr>
            <a:r>
              <a:rPr lang="en-US" altLang="en-US" sz="1800">
                <a:cs typeface="Arial" panose="020B0604020202020204" pitchFamily="34" charset="0"/>
              </a:rPr>
              <a:t>6, 4, 9, 10, 2, 8, 1, 3, 7, 5</a:t>
            </a:r>
            <a:endParaRPr lang="en-US" altLang="en-US" sz="1800">
              <a:cs typeface="Arial" panose="020B0604020202020204" pitchFamily="34" charset="0"/>
            </a:endParaRPr>
          </a:p>
          <a:p>
            <a:pPr marL="0" indent="0">
              <a:buNone/>
            </a:pPr>
            <a:r>
              <a:rPr lang="en-US" altLang="en-US" sz="1800">
                <a:cs typeface="Arial" panose="020B0604020202020204" pitchFamily="34" charset="0"/>
              </a:rPr>
              <a:t>What is the list after the FIRST iteration (for i = 0 to n-2) in a bubble sort? (sorting from smallest to largest).</a:t>
            </a:r>
            <a:endParaRPr lang="en-US" altLang="en-US" sz="1800">
              <a:cs typeface="Arial" panose="020B0604020202020204" pitchFamily="34" charset="0"/>
            </a:endParaRPr>
          </a:p>
        </p:txBody>
      </p:sp>
      <p:pic>
        <p:nvPicPr>
          <p:cNvPr id="6" name="Picture 5"/>
          <p:cNvPicPr>
            <a:picLocks noChangeAspect="1"/>
          </p:cNvPicPr>
          <p:nvPr/>
        </p:nvPicPr>
        <p:blipFill>
          <a:blip r:embed="rId1"/>
          <a:stretch>
            <a:fillRect/>
          </a:stretch>
        </p:blipFill>
        <p:spPr>
          <a:xfrm>
            <a:off x="5334000" y="2286000"/>
            <a:ext cx="3067050" cy="21431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685800" y="1600200"/>
            <a:ext cx="7772400" cy="4525963"/>
          </a:xfrm>
        </p:spPr>
        <p:txBody>
          <a:bodyPr/>
          <a:lstStyle/>
          <a:p>
            <a:pPr marL="0" indent="0">
              <a:buNone/>
            </a:pPr>
            <a:r>
              <a:rPr lang="en-US" altLang="en-US" sz="2400" dirty="0"/>
              <a:t>The number of </a:t>
            </a:r>
            <a:r>
              <a:rPr lang="en-US" altLang="en-US" sz="2400" dirty="0" err="1"/>
              <a:t>swappings</a:t>
            </a:r>
            <a:r>
              <a:rPr lang="en-US" altLang="en-US" sz="2400" dirty="0"/>
              <a:t> needed to sort the numbers 8, 22, 7, 9, 31, 5, 13 in ascending order, using </a:t>
            </a:r>
            <a:r>
              <a:rPr lang="en-US" altLang="en-US" sz="2400" dirty="0">
                <a:highlight>
                  <a:srgbClr val="FFFF00"/>
                </a:highlight>
              </a:rPr>
              <a:t>bubble sort</a:t>
            </a:r>
            <a:r>
              <a:rPr lang="en-US" altLang="en-US" sz="2400" dirty="0"/>
              <a:t> is</a:t>
            </a:r>
            <a:endParaRPr lang="en-US" altLang="en-US" sz="2400" dirty="0"/>
          </a:p>
          <a:p>
            <a:endParaRPr lang="en-US" altLang="en-US" sz="2400" dirty="0"/>
          </a:p>
          <a:p>
            <a:pPr marL="1828800" lvl="4" indent="0">
              <a:buNone/>
            </a:pPr>
            <a:r>
              <a:rPr lang="en-US" altLang="en-US" sz="2800" dirty="0"/>
              <a:t>A. 11</a:t>
            </a:r>
            <a:endParaRPr lang="en-US" altLang="en-US" sz="2800" dirty="0"/>
          </a:p>
          <a:p>
            <a:pPr marL="1828800" lvl="4" indent="0">
              <a:buNone/>
            </a:pPr>
            <a:r>
              <a:rPr lang="en-US" altLang="en-US" sz="2800" dirty="0"/>
              <a:t>B. 12</a:t>
            </a:r>
            <a:endParaRPr lang="en-US" altLang="en-US" sz="2800" dirty="0"/>
          </a:p>
          <a:p>
            <a:pPr marL="1828800" lvl="4" indent="0">
              <a:buNone/>
            </a:pPr>
            <a:r>
              <a:rPr lang="en-US" altLang="en-US" sz="2800" dirty="0"/>
              <a:t>C. 13</a:t>
            </a:r>
            <a:endParaRPr lang="en-US" altLang="en-US" sz="2800" dirty="0"/>
          </a:p>
          <a:p>
            <a:pPr marL="1828800" lvl="4" indent="0">
              <a:buNone/>
            </a:pPr>
            <a:r>
              <a:rPr lang="en-US" altLang="en-US" sz="2800" dirty="0"/>
              <a:t>D. 10</a:t>
            </a:r>
            <a:endParaRPr lang="en-US" altLang="en-US" sz="2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845820" y="1600200"/>
            <a:ext cx="7383780" cy="4526280"/>
          </a:xfrm>
        </p:spPr>
        <p:txBody>
          <a:bodyPr/>
          <a:lstStyle/>
          <a:p>
            <a:pPr marL="0" indent="0" algn="just">
              <a:buNone/>
            </a:pPr>
            <a:r>
              <a:rPr lang="en-US" altLang="en-US" sz="2400" dirty="0"/>
              <a:t>Arrange the following items in ascending order using </a:t>
            </a:r>
            <a:r>
              <a:rPr lang="en-US" altLang="en-US" sz="2400" dirty="0">
                <a:highlight>
                  <a:srgbClr val="FFFF00"/>
                </a:highlight>
              </a:rPr>
              <a:t>Bubble Sort</a:t>
            </a:r>
            <a:r>
              <a:rPr lang="en-US" altLang="en-US" sz="2400" dirty="0"/>
              <a:t>. What is the intermediate sequence of 37, 54, 21, 85, 68, 12, 9, and 57 a</a:t>
            </a:r>
            <a:r>
              <a:rPr lang="en-US" altLang="en-US" sz="2400" dirty="0">
                <a:highlight>
                  <a:srgbClr val="FFFF00"/>
                </a:highlight>
              </a:rPr>
              <a:t>fter the second pass</a:t>
            </a:r>
            <a:r>
              <a:rPr lang="en-US" altLang="en-US" sz="2400" dirty="0"/>
              <a:t>?</a:t>
            </a:r>
            <a:endParaRPr lang="en-US" altLang="en-US" sz="2400" dirty="0"/>
          </a:p>
          <a:p>
            <a:endParaRPr lang="en-US" altLang="en-US" sz="2400" dirty="0"/>
          </a:p>
          <a:p>
            <a:pPr marL="914400" lvl="2" indent="0">
              <a:buNone/>
            </a:pPr>
            <a:r>
              <a:rPr lang="en-US" altLang="en-US" dirty="0"/>
              <a:t>A. 21, 37, 12, 9, 54, 57, 68, 85</a:t>
            </a:r>
            <a:endParaRPr lang="en-US" altLang="en-US" dirty="0"/>
          </a:p>
          <a:p>
            <a:pPr marL="914400" lvl="2" indent="0">
              <a:buNone/>
            </a:pPr>
            <a:r>
              <a:rPr lang="en-US" altLang="en-US" dirty="0"/>
              <a:t>B. 37, 21, 54, 68, 12, 9, 57, 85</a:t>
            </a:r>
            <a:endParaRPr lang="en-US" altLang="en-US" dirty="0"/>
          </a:p>
          <a:p>
            <a:pPr marL="914400" lvl="2" indent="0">
              <a:buNone/>
            </a:pPr>
            <a:r>
              <a:rPr lang="en-US" altLang="en-US" dirty="0"/>
              <a:t>C. 21, 12, 9, 37, 54, 57, 68, 85</a:t>
            </a:r>
            <a:endParaRPr lang="en-US" altLang="en-US" dirty="0"/>
          </a:p>
          <a:p>
            <a:pPr marL="914400" lvl="2" indent="0">
              <a:buNone/>
            </a:pPr>
            <a:r>
              <a:rPr lang="en-US" altLang="en-US" dirty="0"/>
              <a:t>D. 21, 37, 54, 12, 9, 57, 68, 85</a:t>
            </a:r>
            <a:endParaRPr lang="en-US"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228600" y="1752600"/>
            <a:ext cx="8686800" cy="4525963"/>
          </a:xfrm>
        </p:spPr>
        <p:txBody>
          <a:bodyPr/>
          <a:lstStyle/>
          <a:p>
            <a:pPr marL="0" indent="0">
              <a:buNone/>
            </a:pPr>
            <a:r>
              <a:rPr lang="en-US" altLang="en-US" sz="2200" dirty="0"/>
              <a:t>Select the most correct statement:</a:t>
            </a:r>
            <a:endParaRPr lang="en-US" altLang="en-US" sz="2200" dirty="0"/>
          </a:p>
          <a:p>
            <a:pPr marL="0" indent="0">
              <a:buNone/>
            </a:pPr>
            <a:endParaRPr lang="en-US" altLang="en-US" sz="2200" dirty="0"/>
          </a:p>
          <a:p>
            <a:pPr marL="0" indent="0">
              <a:buNone/>
            </a:pPr>
            <a:r>
              <a:rPr lang="en-US" altLang="en-US" sz="2000" dirty="0"/>
              <a:t>A. In all cases the insertion sort is O(n^2).</a:t>
            </a:r>
            <a:endParaRPr lang="en-US" altLang="en-US" sz="2000" dirty="0"/>
          </a:p>
          <a:p>
            <a:pPr marL="0" indent="0">
              <a:buNone/>
            </a:pPr>
            <a:endParaRPr lang="en-US" altLang="en-US" sz="2000" dirty="0"/>
          </a:p>
          <a:p>
            <a:pPr marL="0" indent="0">
              <a:buNone/>
            </a:pPr>
            <a:r>
              <a:rPr lang="en-US" altLang="en-US" sz="2000" dirty="0"/>
              <a:t>B. The complexity of insertion sort is O(n^2), in the best case it is O(n).</a:t>
            </a:r>
            <a:endParaRPr lang="en-US" altLang="en-US" sz="2000" dirty="0"/>
          </a:p>
          <a:p>
            <a:pPr marL="0" indent="0">
              <a:buNone/>
            </a:pPr>
            <a:endParaRPr lang="en-US" altLang="en-US" sz="2000" dirty="0"/>
          </a:p>
          <a:p>
            <a:pPr marL="0" indent="0">
              <a:buNone/>
            </a:pPr>
            <a:r>
              <a:rPr lang="en-US" altLang="en-US" sz="2000" dirty="0"/>
              <a:t>C. The complexity of insertion sort is O(</a:t>
            </a:r>
            <a:r>
              <a:rPr lang="en-US" altLang="en-US" sz="2000" dirty="0" err="1"/>
              <a:t>nlog</a:t>
            </a:r>
            <a:r>
              <a:rPr lang="en-US" altLang="en-US" sz="2000" dirty="0"/>
              <a:t> n), in the best case it is O(n).</a:t>
            </a:r>
            <a:endParaRPr lang="en-US" altLang="en-US" sz="2000" dirty="0"/>
          </a:p>
          <a:p>
            <a:pPr marL="0" indent="0">
              <a:buNone/>
            </a:pPr>
            <a:endParaRPr lang="en-US" altLang="en-US" sz="2000" dirty="0"/>
          </a:p>
          <a:p>
            <a:pPr marL="0" indent="0">
              <a:buNone/>
            </a:pPr>
            <a:r>
              <a:rPr lang="en-US" altLang="en-US" sz="2000" dirty="0"/>
              <a:t>D. The complexity of insertion sort is O(n^2), in the best case it is O(</a:t>
            </a:r>
            <a:r>
              <a:rPr lang="en-US" altLang="en-US" sz="2000" dirty="0" err="1"/>
              <a:t>nlogn</a:t>
            </a:r>
            <a:r>
              <a:rPr lang="en-US" altLang="en-US" sz="2000" dirty="0"/>
              <a:t>).</a:t>
            </a:r>
            <a:endParaRPr lang="en-US" altLang="en-US" sz="2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
            <a:ext cx="8229600" cy="1143000"/>
          </a:xfrm>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100137"/>
            <a:ext cx="8229600" cy="4525963"/>
          </a:xfrm>
        </p:spPr>
        <p:txBody>
          <a:bodyPr/>
          <a:lstStyle/>
          <a:p>
            <a:r>
              <a:rPr lang="en-US" dirty="0"/>
              <a:t>Consider the following array and what is the status of the array after the fifth pass when we use the </a:t>
            </a:r>
            <a:r>
              <a:rPr lang="en-US" dirty="0">
                <a:highlight>
                  <a:srgbClr val="FFFF00"/>
                </a:highlight>
              </a:rPr>
              <a:t>insertion sort</a:t>
            </a:r>
            <a:r>
              <a:rPr lang="en-US" dirty="0"/>
              <a:t>? </a:t>
            </a:r>
            <a:endParaRPr lang="en-US" dirty="0"/>
          </a:p>
          <a:p>
            <a:r>
              <a:rPr lang="en-US" dirty="0"/>
              <a:t>Input: 4 3 2 10 12 15 6</a:t>
            </a:r>
            <a:endParaRPr lang="en-US" dirty="0"/>
          </a:p>
          <a:p>
            <a:r>
              <a:rPr lang="en-US" dirty="0"/>
              <a:t>Output: 1 2 3 4 5 6 10 12</a:t>
            </a:r>
            <a:endParaRPr lang="en-US" dirty="0"/>
          </a:p>
          <a:p>
            <a:r>
              <a:rPr lang="en-US" dirty="0"/>
              <a:t>After the first pass: 3 4 2 10 12 1 5 6</a:t>
            </a:r>
            <a:endParaRPr lang="en-US" dirty="0"/>
          </a:p>
        </p:txBody>
      </p:sp>
      <p:sp>
        <p:nvSpPr>
          <p:cNvPr id="5" name="Rectangle 4"/>
          <p:cNvSpPr/>
          <p:nvPr/>
        </p:nvSpPr>
        <p:spPr>
          <a:xfrm>
            <a:off x="3429000" y="4595048"/>
            <a:ext cx="3810000"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14350" indent="-514350">
              <a:buFont typeface="+mj-lt"/>
              <a:buAutoNum type="alphaUcPeriod"/>
            </a:pPr>
            <a:r>
              <a:rPr lang="en-US" sz="3200" dirty="0"/>
              <a:t>1 2 3 4 10 12 5 6</a:t>
            </a:r>
            <a:endParaRPr lang="en-US" sz="3200" dirty="0"/>
          </a:p>
          <a:p>
            <a:pPr marL="514350" indent="-514350">
              <a:buFont typeface="+mj-lt"/>
              <a:buAutoNum type="alphaUcPeriod"/>
            </a:pPr>
            <a:r>
              <a:rPr lang="en-US" sz="3200" dirty="0"/>
              <a:t>3 4 2 10 12 1 5 6</a:t>
            </a:r>
            <a:endParaRPr lang="en-US" sz="3200" dirty="0"/>
          </a:p>
          <a:p>
            <a:pPr marL="514350" indent="-514350">
              <a:buFont typeface="+mj-lt"/>
              <a:buAutoNum type="alphaUcPeriod"/>
            </a:pPr>
            <a:r>
              <a:rPr lang="en-US" sz="3200" dirty="0"/>
              <a:t>2 3 4 10 12 1 5 6</a:t>
            </a:r>
            <a:endParaRPr lang="en-US" sz="3200" dirty="0"/>
          </a:p>
          <a:p>
            <a:pPr marL="514350" indent="-514350">
              <a:buFont typeface="+mj-lt"/>
              <a:buAutoNum type="alphaUcPeriod"/>
            </a:pPr>
            <a:r>
              <a:rPr lang="en-US" sz="3200" dirty="0"/>
              <a:t>1 2 3 4 5 10 12 6</a:t>
            </a:r>
            <a:endParaRPr 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331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13316" name="Rectangle 2"/>
          <p:cNvSpPr>
            <a:spLocks noGrp="1"/>
          </p:cNvSpPr>
          <p:nvPr>
            <p:ph idx="1"/>
          </p:nvPr>
        </p:nvSpPr>
        <p:spPr>
          <a:xfrm>
            <a:off x="2514600" y="1323975"/>
            <a:ext cx="4267200" cy="484822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400" kern="1200" dirty="0">
                <a:latin typeface="+mn-lt"/>
                <a:ea typeface="+mn-ea"/>
                <a:cs typeface="Arial" panose="020B0604020202020204" pitchFamily="34" charset="0"/>
              </a:rPr>
              <a:t>void insertSort()</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  int i,j,x;</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for(i=1;i&lt;n;i++)</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 x=a[i]; j=i;</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while(j&gt;0 &amp;&amp; x&lt;a[j-1])</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 a[j]=a[j-1];  j--;</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a[j]=x;</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mn-ea"/>
              <a:cs typeface="Arial" panose="020B0604020202020204" pitchFamily="34" charset="0"/>
            </a:endParaRP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Arial" panose="020B0604020202020204" pitchFamily="34" charset="0"/>
              <a:cs typeface="+mn-cs"/>
            </a:endParaRPr>
          </a:p>
        </p:txBody>
      </p:sp>
      <p:sp>
        <p:nvSpPr>
          <p:cNvPr id="13317"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Insertion 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7"/>
            <a:ext cx="8229600" cy="1143000"/>
          </a:xfrm>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457200" y="1066800"/>
            <a:ext cx="6273800" cy="4526280"/>
          </a:xfrm>
        </p:spPr>
        <p:txBody>
          <a:bodyPr/>
          <a:lstStyle/>
          <a:p>
            <a:pPr marL="0" algn="l">
              <a:buNone/>
            </a:pPr>
            <a:r>
              <a:rPr lang="en-US" altLang="en-US" sz="1800"/>
              <a:t>The following is the main part of </a:t>
            </a:r>
            <a:r>
              <a:rPr lang="en-US" altLang="en-US" sz="1800">
                <a:highlight>
                  <a:srgbClr val="FFFF00"/>
                </a:highlight>
              </a:rPr>
              <a:t>insertion</a:t>
            </a:r>
            <a:r>
              <a:rPr lang="en-US" altLang="en-US" sz="1800"/>
              <a:t> sort pseudocode:</a:t>
            </a:r>
            <a:endParaRPr lang="en-US" altLang="en-US" sz="1800"/>
          </a:p>
          <a:p>
            <a:pPr marL="457200" lvl="1" algn="l">
              <a:buNone/>
            </a:pPr>
            <a:r>
              <a:rPr lang="en-US" altLang="en-US" sz="1800"/>
              <a:t>for i := 1 to n-1</a:t>
            </a:r>
            <a:endParaRPr lang="en-US" altLang="en-US" sz="1800"/>
          </a:p>
          <a:p>
            <a:pPr marL="914400" lvl="2" algn="l">
              <a:buNone/>
            </a:pPr>
            <a:r>
              <a:rPr lang="en-US" altLang="en-US" sz="1800"/>
              <a:t>insert a[i] into sorted sublist {a[0], ... ,a[i-1]}</a:t>
            </a:r>
            <a:endParaRPr lang="en-US" altLang="en-US" sz="1800"/>
          </a:p>
          <a:p>
            <a:pPr marL="914400" lvl="2" algn="l">
              <a:buNone/>
            </a:pPr>
            <a:r>
              <a:rPr lang="en-US" altLang="en-US" sz="1800"/>
              <a:t>so that the sortedness is still kept.</a:t>
            </a:r>
            <a:endParaRPr lang="en-US" altLang="en-US" sz="1800"/>
          </a:p>
          <a:p>
            <a:pPr marL="457200" lvl="1" algn="l">
              <a:buNone/>
            </a:pPr>
            <a:r>
              <a:rPr lang="en-US" altLang="en-US" sz="1800"/>
              <a:t>end for</a:t>
            </a:r>
            <a:endParaRPr lang="en-US" altLang="en-US" sz="1800"/>
          </a:p>
          <a:p>
            <a:pPr marL="0" algn="l">
              <a:buNone/>
            </a:pPr>
            <a:r>
              <a:rPr lang="en-US" altLang="en-US" sz="1800"/>
              <a:t>Select the most correct solution:</a:t>
            </a:r>
            <a:endParaRPr lang="en-US" altLang="en-US" sz="1800"/>
          </a:p>
          <a:p>
            <a:pPr marL="0" algn="l">
              <a:buNone/>
            </a:pPr>
            <a:r>
              <a:rPr lang="en-US" altLang="en-US" sz="1800"/>
              <a:t>Consider the list of ten integers below:</a:t>
            </a:r>
            <a:endParaRPr lang="en-US" altLang="en-US" sz="1800"/>
          </a:p>
          <a:p>
            <a:pPr marL="0" algn="l">
              <a:buNone/>
            </a:pPr>
            <a:r>
              <a:rPr lang="en-US" altLang="en-US" sz="1800"/>
              <a:t>16, 5, 3, 11, 10, 8, 12, 4, 8, 6</a:t>
            </a:r>
            <a:endParaRPr lang="en-US" altLang="en-US" sz="1800"/>
          </a:p>
          <a:p>
            <a:pPr marL="0" algn="l">
              <a:buNone/>
            </a:pPr>
            <a:r>
              <a:rPr lang="en-US" altLang="en-US" sz="1800"/>
              <a:t>What is the list after the FIRST TWO steps of insertion sort? (sorting from smallest to largest).</a:t>
            </a:r>
            <a:endParaRPr lang="en-US" altLang="en-US" sz="1800"/>
          </a:p>
        </p:txBody>
      </p:sp>
      <p:pic>
        <p:nvPicPr>
          <p:cNvPr id="5" name="Picture 4"/>
          <p:cNvPicPr>
            <a:picLocks noChangeAspect="1"/>
          </p:cNvPicPr>
          <p:nvPr/>
        </p:nvPicPr>
        <p:blipFill>
          <a:blip r:embed="rId1"/>
          <a:stretch>
            <a:fillRect/>
          </a:stretch>
        </p:blipFill>
        <p:spPr>
          <a:xfrm>
            <a:off x="5029200" y="4343400"/>
            <a:ext cx="3325495" cy="19481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The complexity of </a:t>
            </a:r>
            <a:r>
              <a:rPr lang="en-US" altLang="en-US" sz="2400">
                <a:highlight>
                  <a:srgbClr val="FFFF00"/>
                </a:highlight>
              </a:rPr>
              <a:t>heap sort</a:t>
            </a:r>
            <a:r>
              <a:rPr lang="en-US" altLang="en-US" sz="2400"/>
              <a:t> is</a:t>
            </a:r>
            <a:endParaRPr lang="en-US" altLang="en-US" sz="2400"/>
          </a:p>
          <a:p>
            <a:pPr marL="0" indent="0">
              <a:buNone/>
            </a:pPr>
            <a:endParaRPr lang="en-US" altLang="en-US" sz="2400"/>
          </a:p>
          <a:p>
            <a:pPr marL="0" indent="0">
              <a:buNone/>
            </a:pPr>
            <a:r>
              <a:rPr lang="en-US" altLang="en-US" sz="2400"/>
              <a:t>A. O(nlog n)</a:t>
            </a:r>
            <a:endParaRPr lang="en-US" altLang="en-US" sz="2400"/>
          </a:p>
          <a:p>
            <a:pPr marL="0" indent="0">
              <a:buNone/>
            </a:pPr>
            <a:endParaRPr lang="en-US" altLang="en-US" sz="2400"/>
          </a:p>
          <a:p>
            <a:pPr marL="0" indent="0">
              <a:buNone/>
            </a:pPr>
            <a:r>
              <a:rPr lang="en-US" altLang="en-US" sz="2400"/>
              <a:t>B. O(log n)</a:t>
            </a:r>
            <a:endParaRPr lang="en-US" altLang="en-US" sz="2400"/>
          </a:p>
          <a:p>
            <a:pPr marL="0" indent="0">
              <a:buNone/>
            </a:pPr>
            <a:endParaRPr lang="en-US" altLang="en-US" sz="2400"/>
          </a:p>
          <a:p>
            <a:pPr marL="0" indent="0">
              <a:buNone/>
            </a:pPr>
            <a:r>
              <a:rPr lang="en-US" altLang="en-US" sz="2400"/>
              <a:t>C. O(n)</a:t>
            </a:r>
            <a:endParaRPr lang="en-US" altLang="en-US" sz="2400"/>
          </a:p>
          <a:p>
            <a:pPr marL="0" indent="0">
              <a:buNone/>
            </a:pPr>
            <a:endParaRPr lang="en-US" altLang="en-US" sz="2400"/>
          </a:p>
          <a:p>
            <a:pPr marL="0" indent="0">
              <a:buNone/>
            </a:pPr>
            <a:r>
              <a:rPr lang="en-US" altLang="en-US" sz="2400"/>
              <a:t>D. O(n^2)</a:t>
            </a:r>
            <a:endParaRPr lang="en-US" altLang="en-US"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pic>
        <p:nvPicPr>
          <p:cNvPr id="5" name="Content Placeholder 4"/>
          <p:cNvPicPr>
            <a:picLocks noGrp="1" noChangeAspect="1"/>
          </p:cNvPicPr>
          <p:nvPr>
            <p:ph idx="1"/>
          </p:nvPr>
        </p:nvPicPr>
        <p:blipFill>
          <a:blip r:embed="rId1"/>
          <a:stretch>
            <a:fillRect/>
          </a:stretch>
        </p:blipFill>
        <p:spPr>
          <a:xfrm>
            <a:off x="603728" y="1524001"/>
            <a:ext cx="8439307" cy="1447800"/>
          </a:xfrm>
          <a:prstGeom prst="rect">
            <a:avLst/>
          </a:prstGeom>
        </p:spPr>
      </p:pic>
      <p:sp>
        <p:nvSpPr>
          <p:cNvPr id="6" name="Text Box 5"/>
          <p:cNvSpPr txBox="1"/>
          <p:nvPr/>
        </p:nvSpPr>
        <p:spPr>
          <a:xfrm>
            <a:off x="2057400" y="3276600"/>
            <a:ext cx="3048000" cy="1630045"/>
          </a:xfrm>
          <a:prstGeom prst="rect">
            <a:avLst/>
          </a:prstGeom>
          <a:noFill/>
        </p:spPr>
        <p:txBody>
          <a:bodyPr wrap="square" rtlCol="0">
            <a:spAutoFit/>
          </a:bodyPr>
          <a:lstStyle/>
          <a:p>
            <a:pPr marL="457200" indent="-457200">
              <a:buFont typeface="+mj-lt"/>
              <a:buAutoNum type="alphaUcPeriod"/>
            </a:pPr>
            <a:r>
              <a:rPr lang="en-US" sz="2000"/>
              <a:t>2</a:t>
            </a:r>
            <a:endParaRPr lang="en-US" sz="2000"/>
          </a:p>
          <a:p>
            <a:pPr marL="457200" indent="-457200">
              <a:buFont typeface="+mj-lt"/>
              <a:buAutoNum type="alphaUcPeriod"/>
            </a:pPr>
            <a:r>
              <a:rPr lang="en-US" sz="2000"/>
              <a:t>3</a:t>
            </a:r>
            <a:endParaRPr lang="en-US" sz="2000"/>
          </a:p>
          <a:p>
            <a:pPr marL="457200" indent="-457200">
              <a:buFont typeface="+mj-lt"/>
              <a:buAutoNum type="alphaUcPeriod"/>
            </a:pPr>
            <a:r>
              <a:rPr lang="en-US" sz="2000"/>
              <a:t>4</a:t>
            </a:r>
            <a:endParaRPr lang="en-US" sz="2000"/>
          </a:p>
          <a:p>
            <a:pPr marL="457200" indent="-457200">
              <a:buFont typeface="+mj-lt"/>
              <a:buAutoNum type="alphaUcPeriod"/>
            </a:pPr>
            <a:r>
              <a:rPr lang="en-US" sz="2000"/>
              <a:t>5</a:t>
            </a:r>
            <a:endParaRPr lang="en-US" sz="2000"/>
          </a:p>
          <a:p>
            <a:pPr marL="457200" indent="-457200">
              <a:buFont typeface="+mj-lt"/>
              <a:buAutoNum type="alphaUcPeriod"/>
            </a:pPr>
            <a:r>
              <a:rPr lang="en-US" sz="2000"/>
              <a:t>6</a:t>
            </a:r>
            <a:endParaRPr lang="en-US" sz="20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pic>
        <p:nvPicPr>
          <p:cNvPr id="5" name="Content Placeholder 4"/>
          <p:cNvPicPr>
            <a:picLocks noGrp="1" noChangeAspect="1"/>
          </p:cNvPicPr>
          <p:nvPr>
            <p:ph idx="1"/>
          </p:nvPr>
        </p:nvPicPr>
        <p:blipFill>
          <a:blip r:embed="rId1"/>
          <a:stretch>
            <a:fillRect/>
          </a:stretch>
        </p:blipFill>
        <p:spPr>
          <a:xfrm>
            <a:off x="228600" y="1703705"/>
            <a:ext cx="8752840" cy="1202055"/>
          </a:xfrm>
          <a:prstGeom prst="rect">
            <a:avLst/>
          </a:prstGeom>
        </p:spPr>
      </p:pic>
      <p:sp>
        <p:nvSpPr>
          <p:cNvPr id="6" name="Text Box 5"/>
          <p:cNvSpPr txBox="1"/>
          <p:nvPr/>
        </p:nvSpPr>
        <p:spPr>
          <a:xfrm>
            <a:off x="2667000" y="3276600"/>
            <a:ext cx="3048000" cy="1568450"/>
          </a:xfrm>
          <a:prstGeom prst="rect">
            <a:avLst/>
          </a:prstGeom>
          <a:noFill/>
        </p:spPr>
        <p:txBody>
          <a:bodyPr wrap="square" rtlCol="0">
            <a:spAutoFit/>
          </a:bodyPr>
          <a:lstStyle/>
          <a:p>
            <a:pPr marL="514350" indent="-514350">
              <a:buFont typeface="+mj-lt"/>
              <a:buAutoNum type="alphaUcPeriod"/>
            </a:pPr>
            <a:r>
              <a:rPr lang="en-US" sz="2400"/>
              <a:t>2</a:t>
            </a:r>
            <a:endParaRPr lang="en-US" sz="2400"/>
          </a:p>
          <a:p>
            <a:pPr marL="514350" indent="-514350">
              <a:buFont typeface="+mj-lt"/>
              <a:buAutoNum type="alphaUcPeriod"/>
            </a:pPr>
            <a:r>
              <a:rPr lang="en-US" sz="2400"/>
              <a:t>3</a:t>
            </a:r>
            <a:endParaRPr lang="en-US" sz="2400"/>
          </a:p>
          <a:p>
            <a:pPr marL="514350" indent="-514350">
              <a:buFont typeface="+mj-lt"/>
              <a:buAutoNum type="alphaUcPeriod"/>
            </a:pPr>
            <a:r>
              <a:rPr lang="en-US" sz="2400"/>
              <a:t>4</a:t>
            </a:r>
            <a:endParaRPr lang="en-US" sz="2400"/>
          </a:p>
          <a:p>
            <a:pPr marL="514350" indent="-514350">
              <a:buFont typeface="+mj-lt"/>
              <a:buAutoNum type="alphaUcPeriod"/>
            </a:pPr>
            <a:r>
              <a:rPr lang="en-US" sz="2400"/>
              <a:t>5</a:t>
            </a:r>
            <a:endParaRPr lang="en-US"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808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80900" name="Rectangle 2"/>
          <p:cNvSpPr>
            <a:spLocks noGrp="1"/>
          </p:cNvSpPr>
          <p:nvPr>
            <p:ph type="title"/>
          </p:nvPr>
        </p:nvSpPr>
        <p:spPr>
          <a:xfrm>
            <a:off x="457200" y="495300"/>
            <a:ext cx="79248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Summary</a:t>
            </a:r>
            <a:endParaRPr lang="en-US" altLang="en-US" sz="4000" b="1" kern="1200" dirty="0">
              <a:solidFill>
                <a:srgbClr val="CC3300"/>
              </a:solidFill>
              <a:latin typeface="+mj-lt"/>
              <a:ea typeface="Arial" panose="020B0604020202020204" pitchFamily="34" charset="0"/>
              <a:cs typeface="+mj-cs"/>
            </a:endParaRPr>
          </a:p>
        </p:txBody>
      </p:sp>
      <p:sp>
        <p:nvSpPr>
          <p:cNvPr id="80901" name="Rectangle 5"/>
          <p:cNvSpPr>
            <a:spLocks noGrp="1"/>
          </p:cNvSpPr>
          <p:nvPr>
            <p:ph idx="1"/>
          </p:nvPr>
        </p:nvSpPr>
        <p:spPr>
          <a:xfrm>
            <a:off x="1905000" y="1524000"/>
            <a:ext cx="5334000" cy="4525963"/>
          </a:xfrm>
        </p:spPr>
        <p:txBody>
          <a:bodyPr vert="horz" wrap="square" lIns="91440" tIns="45720" rIns="91440" bIns="45720" anchor="t" anchorCtr="0"/>
          <a:lstStyle/>
          <a:p>
            <a:pPr>
              <a:buFont typeface="Arial" panose="020B0604020202020204" pitchFamily="34" charset="0"/>
              <a:buChar char="•"/>
            </a:pPr>
            <a:r>
              <a:rPr lang="en-US" altLang="en-US" sz="2400" kern="1200" dirty="0">
                <a:latin typeface="+mn-lt"/>
                <a:ea typeface="+mn-ea"/>
                <a:cs typeface="Arial" panose="020B0604020202020204" pitchFamily="34" charset="0"/>
              </a:rPr>
              <a:t>Elementary Sorting Algorithms</a:t>
            </a:r>
            <a:endParaRPr lang="en-US" altLang="en-US" sz="2400" kern="1200" dirty="0">
              <a:latin typeface="+mn-lt"/>
              <a:ea typeface="+mn-ea"/>
              <a:cs typeface="Arial" panose="020B0604020202020204" pitchFamily="34" charset="0"/>
            </a:endParaRPr>
          </a:p>
          <a:p>
            <a:pPr lvl="1"/>
            <a:r>
              <a:rPr lang="en-US" altLang="en-US" sz="2400" kern="1200" dirty="0">
                <a:latin typeface="+mn-lt"/>
                <a:ea typeface="+mn-ea"/>
                <a:cs typeface="+mn-cs"/>
              </a:rPr>
              <a:t>Selection Sort</a:t>
            </a:r>
            <a:endParaRPr lang="en-US" altLang="en-US" sz="2400" kern="1200" dirty="0">
              <a:latin typeface="+mn-lt"/>
              <a:ea typeface="+mn-ea"/>
              <a:cs typeface="+mn-cs"/>
            </a:endParaRPr>
          </a:p>
          <a:p>
            <a:pPr lvl="1"/>
            <a:r>
              <a:rPr lang="en-US" altLang="en-US" sz="2400" kern="1200" dirty="0">
                <a:latin typeface="+mn-lt"/>
                <a:ea typeface="+mn-ea"/>
                <a:cs typeface="+mn-cs"/>
              </a:rPr>
              <a:t>Insertion Sort</a:t>
            </a:r>
            <a:endParaRPr lang="en-US" altLang="en-US" sz="2400" kern="1200" dirty="0">
              <a:latin typeface="+mn-lt"/>
              <a:ea typeface="+mn-ea"/>
              <a:cs typeface="+mn-cs"/>
            </a:endParaRPr>
          </a:p>
          <a:p>
            <a:pPr lvl="1"/>
            <a:r>
              <a:rPr lang="en-US" altLang="en-US" sz="2400" kern="1200" dirty="0">
                <a:latin typeface="+mn-lt"/>
                <a:ea typeface="+mn-ea"/>
                <a:cs typeface="+mn-cs"/>
              </a:rPr>
              <a:t>Bubble Sort</a:t>
            </a:r>
            <a:endParaRPr lang="en-US" altLang="en-US" sz="2400" kern="1200" dirty="0">
              <a:latin typeface="+mn-lt"/>
              <a:ea typeface="+mn-ea"/>
              <a:cs typeface="+mn-cs"/>
            </a:endParaRPr>
          </a:p>
          <a:p>
            <a:pPr>
              <a:buFont typeface="Arial" panose="020B0604020202020204" pitchFamily="34" charset="0"/>
              <a:buChar char="•"/>
            </a:pPr>
            <a:r>
              <a:rPr lang="en-US" altLang="en-US" sz="2400" kern="1200" dirty="0">
                <a:latin typeface="+mn-lt"/>
                <a:ea typeface="+mn-ea"/>
                <a:cs typeface="Arial" panose="020B0604020202020204" pitchFamily="34" charset="0"/>
              </a:rPr>
              <a:t>Efficient Sorting Algorithms</a:t>
            </a:r>
            <a:endParaRPr lang="en-US" altLang="en-US" sz="2400" kern="1200" dirty="0">
              <a:latin typeface="+mn-lt"/>
              <a:ea typeface="+mn-ea"/>
              <a:cs typeface="Arial" panose="020B0604020202020204" pitchFamily="34" charset="0"/>
            </a:endParaRPr>
          </a:p>
          <a:p>
            <a:pPr lvl="1"/>
            <a:r>
              <a:rPr lang="en-US" altLang="en-US" sz="2400" kern="1200" dirty="0">
                <a:latin typeface="+mn-lt"/>
                <a:ea typeface="+mn-ea"/>
                <a:cs typeface="+mn-cs"/>
              </a:rPr>
              <a:t>Quick Sort</a:t>
            </a:r>
            <a:endParaRPr lang="en-US" altLang="en-US" sz="2400" kern="1200" dirty="0">
              <a:latin typeface="+mn-lt"/>
              <a:ea typeface="+mn-ea"/>
              <a:cs typeface="+mn-cs"/>
            </a:endParaRPr>
          </a:p>
          <a:p>
            <a:pPr lvl="1"/>
            <a:r>
              <a:rPr lang="en-US" altLang="en-US" sz="2400" kern="1200" dirty="0">
                <a:latin typeface="+mn-lt"/>
                <a:ea typeface="+mn-ea"/>
                <a:cs typeface="+mn-cs"/>
              </a:rPr>
              <a:t>Merge Sort</a:t>
            </a:r>
            <a:endParaRPr lang="en-US" altLang="en-US" sz="2400" kern="1200" dirty="0">
              <a:latin typeface="+mn-lt"/>
              <a:ea typeface="+mn-ea"/>
              <a:cs typeface="+mn-cs"/>
            </a:endParaRPr>
          </a:p>
          <a:p>
            <a:pPr lvl="1"/>
            <a:r>
              <a:rPr lang="en-US" altLang="en-US" sz="2400" kern="1200" dirty="0">
                <a:latin typeface="+mn-lt"/>
                <a:ea typeface="+mn-ea"/>
                <a:cs typeface="+mn-cs"/>
              </a:rPr>
              <a:t>Heap sort</a:t>
            </a:r>
            <a:endParaRPr lang="en-US" altLang="en-US" sz="2400" kern="1200" dirty="0">
              <a:latin typeface="+mn-lt"/>
              <a:ea typeface="+mn-ea"/>
              <a:cs typeface="+mn-cs"/>
            </a:endParaRPr>
          </a:p>
          <a:p>
            <a:pPr lvl="1"/>
            <a:r>
              <a:rPr lang="en-US" altLang="en-US" sz="2400" kern="1200" dirty="0">
                <a:latin typeface="+mn-lt"/>
                <a:ea typeface="+mn-ea"/>
                <a:cs typeface="+mn-cs"/>
              </a:rPr>
              <a:t>Radix Sort</a:t>
            </a:r>
            <a:endParaRPr lang="en-US" altLang="en-US" sz="2400" kern="1200" dirty="0">
              <a:latin typeface="+mn-lt"/>
              <a:ea typeface="+mn-ea"/>
              <a:cs typeface="+mn-cs"/>
            </a:endParaRPr>
          </a:p>
          <a:p>
            <a:pPr>
              <a:buFont typeface="Arial" panose="020B0604020202020204" pitchFamily="34" charset="0"/>
              <a:buChar char="•"/>
            </a:pPr>
            <a:r>
              <a:rPr lang="en-US" altLang="en-US" sz="2400" kern="1200" dirty="0">
                <a:latin typeface="+mn-lt"/>
                <a:ea typeface="+mn-ea"/>
                <a:cs typeface="Arial" panose="020B0604020202020204" pitchFamily="34" charset="0"/>
              </a:rPr>
              <a:t>Sorting in java.util</a:t>
            </a:r>
            <a:endParaRPr lang="en-US" altLang="en-US" sz="2400" kern="1200" dirty="0">
              <a:latin typeface="+mn-lt"/>
              <a:ea typeface="Arial" panose="020B0604020202020204" pitchFamily="34" charset="0"/>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819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/43</a:t>
            </a:r>
            <a:endParaRPr lang="en-US" altLang="en-US" sz="1200" dirty="0">
              <a:solidFill>
                <a:srgbClr val="898989"/>
              </a:solidFill>
              <a:latin typeface="Arial" panose="020B0604020202020204" pitchFamily="34" charset="0"/>
            </a:endParaRPr>
          </a:p>
        </p:txBody>
      </p:sp>
      <p:sp>
        <p:nvSpPr>
          <p:cNvPr id="81924"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Reading at home</a:t>
            </a:r>
            <a:endParaRPr lang="en-US" altLang="en-US" sz="4000" b="1" kern="1200" dirty="0">
              <a:solidFill>
                <a:srgbClr val="CC3300"/>
              </a:solidFill>
              <a:latin typeface="+mj-lt"/>
              <a:ea typeface="Arial" panose="020B0604020202020204" pitchFamily="34" charset="0"/>
              <a:cs typeface="+mj-cs"/>
            </a:endParaRPr>
          </a:p>
        </p:txBody>
      </p:sp>
      <p:sp>
        <p:nvSpPr>
          <p:cNvPr id="81925" name="Text Box 3"/>
          <p:cNvSpPr txBox="1"/>
          <p:nvPr/>
        </p:nvSpPr>
        <p:spPr>
          <a:xfrm>
            <a:off x="1524000" y="1219200"/>
            <a:ext cx="57912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b="1" dirty="0">
                <a:latin typeface="Arial" panose="020B0604020202020204" pitchFamily="34" charset="0"/>
              </a:rPr>
              <a:t>Text book: Data Structures and Algorithms in Java</a:t>
            </a:r>
            <a:endParaRPr lang="en-US" altLang="en-US" sz="1800" b="1" dirty="0">
              <a:latin typeface="Arial" panose="020B0604020202020204" pitchFamily="34" charset="0"/>
            </a:endParaRPr>
          </a:p>
        </p:txBody>
      </p:sp>
      <p:sp>
        <p:nvSpPr>
          <p:cNvPr id="81926" name="Rectangle 6"/>
          <p:cNvSpPr>
            <a:spLocks noGrp="1"/>
          </p:cNvSpPr>
          <p:nvPr>
            <p:ph idx="1"/>
          </p:nvPr>
        </p:nvSpPr>
        <p:spPr>
          <a:xfrm>
            <a:off x="1219200" y="1981200"/>
            <a:ext cx="6705600" cy="3889375"/>
          </a:xfrm>
        </p:spPr>
        <p:txBody>
          <a:bodyPr vert="horz" wrap="square" lIns="91440" tIns="45720" rIns="91440" bIns="45720" anchor="t" anchorCtr="0">
            <a:spAutoFit/>
          </a:bodyPr>
          <a:lstStyle/>
          <a:p>
            <a:pPr>
              <a:buFont typeface="Arial" panose="020B0604020202020204" pitchFamily="34" charset="0"/>
              <a:buChar char="•"/>
            </a:pPr>
            <a:r>
              <a:rPr lang="en-US" altLang="en-US" sz="2400" kern="1200" dirty="0">
                <a:latin typeface="+mn-lt"/>
                <a:ea typeface="+mn-ea"/>
                <a:cs typeface="Arial" panose="020B0604020202020204" pitchFamily="34" charset="0"/>
              </a:rPr>
              <a:t>12 Sorting and Selection 531</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9.4.1 Selection-Sort and Insertion-Sort  -  386</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bubble-sort (see Exercise C-7.51)</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12.2 Quick-Sort   -   544</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12.1 Merge-Sort   -   532</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9.4.2 Heap-Sort   -   388</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12.3.2 Linear-Time Sorting: Bucket-Sort and Radix-Sort  - 558</a:t>
            </a:r>
            <a:endParaRPr lang="en-US" altLang="en-US" sz="2400" kern="1200" dirty="0">
              <a:latin typeface="+mn-lt"/>
              <a:ea typeface="+mn-ea"/>
              <a:cs typeface="Arial" panose="020B0604020202020204" pitchFamily="34" charset="0"/>
            </a:endParaRPr>
          </a:p>
          <a:p>
            <a:pPr>
              <a:buFont typeface="Arial" panose="020B0604020202020204" pitchFamily="34" charset="0"/>
              <a:buChar char="•"/>
            </a:pPr>
            <a:r>
              <a:rPr lang="en-US" altLang="en-US" sz="2400" kern="1200" dirty="0">
                <a:latin typeface="+mn-lt"/>
                <a:ea typeface="+mn-ea"/>
                <a:cs typeface="Arial" panose="020B0604020202020204" pitchFamily="34" charset="0"/>
              </a:rPr>
              <a:t>12.4 Comparing Sorting Algorithms  -  561</a:t>
            </a:r>
            <a:endParaRPr lang="en-US" altLang="en-US" sz="2400" kern="1200" dirty="0">
              <a:latin typeface="+mn-lt"/>
              <a:ea typeface="Arial" panose="020B0604020202020204" pitchFamily="34" charset="0"/>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24907</Words>
  <Application>WPS Presentation</Application>
  <PresentationFormat>On-screen Show (4:3)</PresentationFormat>
  <Paragraphs>1093</Paragraphs>
  <Slides>95</Slides>
  <Notes>24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95</vt:i4>
      </vt:variant>
    </vt:vector>
  </HeadingPairs>
  <TitlesOfParts>
    <vt:vector size="108" baseType="lpstr">
      <vt:lpstr>Arial</vt:lpstr>
      <vt:lpstr>SimSun</vt:lpstr>
      <vt:lpstr>Wingdings</vt:lpstr>
      <vt:lpstr>Calibri</vt:lpstr>
      <vt:lpstr>Courier New</vt:lpstr>
      <vt:lpstr>Microsoft YaHei</vt:lpstr>
      <vt:lpstr>Arial Unicode MS</vt:lpstr>
      <vt:lpstr>Times New Roman</vt:lpstr>
      <vt:lpstr>Nunito</vt:lpstr>
      <vt:lpstr>Segoe Print</vt:lpstr>
      <vt:lpstr>Abadi</vt:lpstr>
      <vt:lpstr>Office Theme</vt:lpstr>
      <vt:lpstr>1_Office Theme</vt:lpstr>
      <vt:lpstr> 6. Sorting</vt:lpstr>
      <vt:lpstr>PowerPoint 演示文稿</vt:lpstr>
      <vt:lpstr>Elementary Sorting Algorithms</vt:lpstr>
      <vt:lpstr>Selection Sort</vt:lpstr>
      <vt:lpstr>Selection Sort example</vt:lpstr>
      <vt:lpstr>Selection sort code</vt:lpstr>
      <vt:lpstr>Insertion sort algorithm</vt:lpstr>
      <vt:lpstr>Insertion sort example</vt:lpstr>
      <vt:lpstr>Insertion sort code</vt:lpstr>
      <vt:lpstr>Bubble sort</vt:lpstr>
      <vt:lpstr>Efficient Sorting Algorithms</vt:lpstr>
      <vt:lpstr>Quicksort - 1</vt:lpstr>
      <vt:lpstr>Quicksort - 2</vt:lpstr>
      <vt:lpstr>Quicksort - 3</vt:lpstr>
      <vt:lpstr>Quicksort code</vt:lpstr>
      <vt:lpstr>Quicksort complexity</vt:lpstr>
      <vt:lpstr>Quicksort example - 1</vt:lpstr>
      <vt:lpstr>Quicksort example - 2</vt:lpstr>
      <vt:lpstr>Quicksort example - 3</vt:lpstr>
      <vt:lpstr>Quicksort example - 4</vt:lpstr>
      <vt:lpstr>Quicksort example - 5</vt:lpstr>
      <vt:lpstr>Quicksort example - 6</vt:lpstr>
      <vt:lpstr>Quicksort example - 7</vt:lpstr>
      <vt:lpstr>Quicksort example - 8</vt:lpstr>
      <vt:lpstr>Quicksort example - 9</vt:lpstr>
      <vt:lpstr>Quicksort example - 10</vt:lpstr>
      <vt:lpstr>Quicksort example - 11</vt:lpstr>
      <vt:lpstr>Quicksort example - 12</vt:lpstr>
      <vt:lpstr>Quicksort example - 13</vt:lpstr>
      <vt:lpstr>Quicksort example - 14</vt:lpstr>
      <vt:lpstr>Mergesort</vt:lpstr>
      <vt:lpstr>Mergesort example</vt:lpstr>
      <vt:lpstr>Merge sort code</vt:lpstr>
      <vt:lpstr>Merge sort code</vt:lpstr>
      <vt:lpstr>PowerPoint 演示文稿</vt:lpstr>
      <vt:lpstr>Heap data structure - 2</vt:lpstr>
      <vt:lpstr>Heap Sort - 1</vt:lpstr>
      <vt:lpstr>Heap sort code</vt:lpstr>
      <vt:lpstr>Bucket Sort</vt:lpstr>
      <vt:lpstr>Bucket Sort Algorithm</vt:lpstr>
      <vt:lpstr>Bucket Sort Algorithm</vt:lpstr>
      <vt:lpstr>Bucket Sort Algorithm</vt:lpstr>
      <vt:lpstr>Bucket Sort Algorithm</vt:lpstr>
      <vt:lpstr>Bucket Sort Algorithm</vt:lpstr>
      <vt:lpstr>Bucket Sort Algorithm</vt:lpstr>
      <vt:lpstr>Bucket Sort Algorithm</vt:lpstr>
      <vt:lpstr>Complexity Analysis Bucket Sort Algorithm</vt:lpstr>
      <vt:lpstr>Radix sort - 1</vt:lpstr>
      <vt:lpstr>Radix sort - 2</vt:lpstr>
      <vt:lpstr>Radix sort - 2</vt:lpstr>
      <vt:lpstr>Shell Sort</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Sorting in java.util - 1</vt:lpstr>
      <vt:lpstr>Sorting in java.util - 2</vt:lpstr>
      <vt:lpstr>Complexity</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Summary</vt:lpstr>
      <vt:lpstr>Reading at home</vt:lpstr>
    </vt:vector>
  </TitlesOfParts>
  <Company>FPT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Lê Thị Phương Dung (FE FP</cp:lastModifiedBy>
  <cp:revision>412</cp:revision>
  <dcterms:created xsi:type="dcterms:W3CDTF">2007-08-21T04:43:00Z</dcterms:created>
  <dcterms:modified xsi:type="dcterms:W3CDTF">2025-02-19T01:02:42Z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AAC243CB802C45A3843F5902F394D8D9_12</vt:lpwstr>
  </property>
  <property fmtid="{D5CDD505-2E9C-101B-9397-08002B2CF9AE}" pid="3" name="KSOProductBuildVer">
    <vt:lpwstr>1033-12.2.0.19805</vt:lpwstr>
  </property>
</Properties>
</file>